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p3" ContentType="audio/mpe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60" r:id="rId1"/>
    <p:sldMasterId id="2147483708" r:id="rId2"/>
  </p:sldMasterIdLst>
  <p:notesMasterIdLst>
    <p:notesMasterId r:id="rId17"/>
  </p:notesMasterIdLst>
  <p:sldIdLst>
    <p:sldId id="256" r:id="rId3"/>
    <p:sldId id="258" r:id="rId4"/>
    <p:sldId id="259" r:id="rId5"/>
    <p:sldId id="260" r:id="rId6"/>
    <p:sldId id="261" r:id="rId7"/>
    <p:sldId id="271" r:id="rId8"/>
    <p:sldId id="262" r:id="rId9"/>
    <p:sldId id="264" r:id="rId10"/>
    <p:sldId id="265" r:id="rId11"/>
    <p:sldId id="266" r:id="rId12"/>
    <p:sldId id="267" r:id="rId13"/>
    <p:sldId id="270" r:id="rId14"/>
    <p:sldId id="268" r:id="rId15"/>
    <p:sldId id="269" r:id="rId16"/>
  </p:sldIdLst>
  <p:sldSz cx="6858000" cy="5143500"/>
  <p:notesSz cx="6858000" cy="9144000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ова" id="{70DA773D-0691-4F0D-A55E-6D0D691C984E}">
          <p14:sldIdLst>
            <p14:sldId id="256"/>
            <p14:sldId id="258"/>
            <p14:sldId id="259"/>
            <p14:sldId id="260"/>
            <p14:sldId id="261"/>
            <p14:sldId id="271"/>
            <p14:sldId id="262"/>
          </p14:sldIdLst>
        </p14:section>
        <p14:section name="Виталя" id="{2854C535-E128-4484-ABB8-550C1054F09F}">
          <p14:sldIdLst>
            <p14:sldId id="264"/>
            <p14:sldId id="265"/>
            <p14:sldId id="266"/>
          </p14:sldIdLst>
        </p14:section>
        <p14:section name="Даша" id="{749599F1-020D-479B-9A3A-874E31280BB8}">
          <p14:sldIdLst>
            <p14:sldId id="267"/>
            <p14:sldId id="270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8" autoAdjust="0"/>
    <p:restoredTop sz="95268" autoAdjust="0"/>
  </p:normalViewPr>
  <p:slideViewPr>
    <p:cSldViewPr snapToGrid="0" showGuides="1">
      <p:cViewPr varScale="1">
        <p:scale>
          <a:sx n="109" d="100"/>
          <a:sy n="109" d="100"/>
        </p:scale>
        <p:origin x="1714" y="82"/>
      </p:cViewPr>
      <p:guideLst>
        <p:guide orient="horz" pos="162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3134" y="43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00699912510936"/>
          <c:y val="0.18733333333333332"/>
          <c:w val="0.71835228929717121"/>
          <c:h val="0.5263444881889763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Глушков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1"/>
                <c:pt idx="0">
                  <c:v>Количество коммитов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99-4F35-92BC-EEDFCF2D60FB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Заборцева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1"/>
                <c:pt idx="0">
                  <c:v>Количество коммитов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199-4F35-92BC-EEDFCF2D60FB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Пальчевский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1"/>
                <c:pt idx="0">
                  <c:v>Количество коммитов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199-4F35-92BC-EEDFCF2D60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6198648"/>
        <c:axId val="506196352"/>
      </c:barChart>
      <c:catAx>
        <c:axId val="506198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06196352"/>
        <c:crosses val="autoZero"/>
        <c:auto val="1"/>
        <c:lblAlgn val="ctr"/>
        <c:lblOffset val="100"/>
        <c:noMultiLvlLbl val="0"/>
      </c:catAx>
      <c:valAx>
        <c:axId val="506196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06198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DA3D4F-6513-465B-ADBD-C2AE36295899}" type="datetimeFigureOut">
              <a:rPr lang="ru-RU" smtClean="0"/>
              <a:t>15.07.2017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44199-5951-4D01-A288-3610CE9A0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531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44199-5951-4D01-A288-3610CE9A04C1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5998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44199-5951-4D01-A288-3610CE9A04C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840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44199-5951-4D01-A288-3610CE9A04C1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7566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2C2070-7BA7-4E27-9DB9-86752C041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250" y="841772"/>
            <a:ext cx="5143500" cy="17907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209E74-53DD-4C68-817C-84A06D8D2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50" y="2701528"/>
            <a:ext cx="5143500" cy="124182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CA4D9D-EB8D-4CB2-8017-F2548C1AB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A40B-9B03-4D21-A436-CE0EA6B67C7E}" type="datetime1">
              <a:rPr lang="en-US" smtClean="0"/>
              <a:t>7/15/2017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9366FBE-D482-4942-B665-87BEA5DC8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72EB33-71B9-473C-AA16-06B602EA7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6670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AD41A4-3B2F-4D51-AB50-73309D73B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A1D84A0-0218-4E81-88A9-2F86B1DC9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839F32-7154-40F4-9EB6-6CE3D7F34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3FCDD-D8F7-4C3B-B7AA-09830FAA9DA2}" type="datetime1">
              <a:rPr lang="en-US" smtClean="0"/>
              <a:t>7/15/2017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7F4384-AC2D-4247-9B5F-EBABAF006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3581EB5-5074-4CFA-B8CF-3C720589F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9788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F6257FE-13B0-4362-A72B-6A3A4CE4B3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4907758" y="273847"/>
            <a:ext cx="1478756" cy="4358879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6749C51-0905-47CB-8E26-21A7A3C4F6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71489" y="273847"/>
            <a:ext cx="4350544" cy="435887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6A2AB8-A11C-46EB-B5F7-BBE2B63BD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36526-26EF-42F4-BDBC-31A88FD38703}" type="datetime1">
              <a:rPr lang="en-US" smtClean="0"/>
              <a:t>7/15/2017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B727E4-C960-44FE-9AE9-ACCF6DDBB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C048E2-93A1-44A0-BFD6-8BCE94682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8204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4095" y="719485"/>
            <a:ext cx="4320556" cy="1928918"/>
          </a:xfrm>
        </p:spPr>
        <p:txBody>
          <a:bodyPr bIns="0" anchor="b">
            <a:normAutofit/>
          </a:bodyPr>
          <a:lstStyle>
            <a:lvl1pPr algn="l">
              <a:defRPr sz="405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4095" y="2648404"/>
            <a:ext cx="4320556" cy="733216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A7D64-FE1B-444D-925F-0717A5646A43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44094" y="246981"/>
            <a:ext cx="2544108" cy="2319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64650" y="98797"/>
            <a:ext cx="601504" cy="377684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844095" y="482598"/>
            <a:ext cx="4930902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35305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A57DA-A74E-4B24-A0EE-1A62A57E2655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844095" y="482598"/>
            <a:ext cx="4930902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3100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094" y="1317097"/>
            <a:ext cx="4323107" cy="1537550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095" y="2854647"/>
            <a:ext cx="4323107" cy="759697"/>
          </a:xfrm>
        </p:spPr>
        <p:txBody>
          <a:bodyPr tIns="91440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82294-E0E6-4A26-8898-2C7101D16328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844095" y="482598"/>
            <a:ext cx="4930902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15014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095" y="719486"/>
            <a:ext cx="4923011" cy="783088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4095" y="1629411"/>
            <a:ext cx="2344403" cy="245921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2867" y="1629412"/>
            <a:ext cx="2344239" cy="245921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47D84-1E2D-42E8-AFF3-F029D29CC7E7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844095" y="482598"/>
            <a:ext cx="4930902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06198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489" y="719927"/>
            <a:ext cx="4928508" cy="783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598" y="1626821"/>
            <a:ext cx="2344325" cy="60145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none" baseline="0">
                <a:solidFill>
                  <a:schemeClr val="accent1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598" y="2230361"/>
            <a:ext cx="2344325" cy="186874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2867" y="1629411"/>
            <a:ext cx="2344239" cy="60167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none" baseline="0">
                <a:solidFill>
                  <a:schemeClr val="accent1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22867" y="2228277"/>
            <a:ext cx="2344239" cy="186373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E5D8A-7017-4AE8-BA7F-91ACD68CAD62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844095" y="482598"/>
            <a:ext cx="4930902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54579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8D799-AEEF-4B55-B9EE-E1B2ADAC66CB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844095" y="482598"/>
            <a:ext cx="4930902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26277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B656F-024C-43AB-83CB-148E98008DBE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1543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31" y="719485"/>
            <a:ext cx="1819463" cy="1681538"/>
          </a:xfrm>
        </p:spPr>
        <p:txBody>
          <a:bodyPr anchor="b">
            <a:normAutofit/>
          </a:bodyPr>
          <a:lstStyle>
            <a:lvl1pPr algn="l">
              <a:defRPr sz="1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4908" y="720667"/>
            <a:ext cx="2871134" cy="3372683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31" y="2404119"/>
            <a:ext cx="1820527" cy="1686136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DDF6C-AFFF-432B-B5FA-0C308E2F7DA0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844095" y="482598"/>
            <a:ext cx="4930902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1097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9CC97D-AF22-4C10-A1D2-26FDA350C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249868-AA1D-41E3-A80A-1479947B1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315393-4EE1-4479-AC71-BBE016619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C8BB3-0318-4226-B652-44FC4F360077}" type="datetime1">
              <a:rPr lang="en-US" smtClean="0"/>
              <a:t>7/15/2017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3420C82-34EE-4923-AF99-04B24CB82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873FF7-97F0-46E1-BE01-4DE85EA47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82160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747376" y="361629"/>
            <a:ext cx="2633540" cy="3861826"/>
            <a:chOff x="4996501" y="482171"/>
            <a:chExt cx="3511387" cy="5149101"/>
          </a:xfrm>
        </p:grpSpPr>
        <p:sp>
          <p:nvSpPr>
            <p:cNvPr id="14" name="Rectangle 13"/>
            <p:cNvSpPr/>
            <p:nvPr/>
          </p:nvSpPr>
          <p:spPr>
            <a:xfrm>
              <a:off x="4996501" y="482171"/>
              <a:ext cx="3511387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5312152" y="812506"/>
              <a:ext cx="2883013" cy="4479361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058" y="847135"/>
            <a:ext cx="2539625" cy="1438865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30096" y="841908"/>
            <a:ext cx="1676249" cy="2899745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8565" y="2292875"/>
            <a:ext cx="2543113" cy="1569426"/>
          </a:xfrm>
        </p:spPr>
        <p:txBody>
          <a:bodyPr>
            <a:normAutofit/>
          </a:bodyPr>
          <a:lstStyle>
            <a:lvl1pPr marL="0" indent="0" algn="l">
              <a:buNone/>
              <a:defRPr sz="135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3444" y="4102393"/>
            <a:ext cx="2545483" cy="240092"/>
          </a:xfrm>
        </p:spPr>
        <p:txBody>
          <a:bodyPr/>
          <a:lstStyle>
            <a:lvl1pPr algn="l">
              <a:defRPr/>
            </a:lvl1pPr>
          </a:lstStyle>
          <a:p>
            <a:fld id="{20D397C2-AEAF-432D-902F-B30CE9E506C6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44094" y="238981"/>
            <a:ext cx="1950774" cy="24069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794868" y="98797"/>
            <a:ext cx="596810" cy="377684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70363" b="36435"/>
          <a:stretch/>
        </p:blipFill>
        <p:spPr>
          <a:xfrm>
            <a:off x="844095" y="482598"/>
            <a:ext cx="2544318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94251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3819B-233C-4C39-B2C4-641C778C40EF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844095" y="482598"/>
            <a:ext cx="4930902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36635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39836" y="597224"/>
            <a:ext cx="827270" cy="3496924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3933" y="597224"/>
            <a:ext cx="3975821" cy="3496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F09CF-1CD3-4845-BD22-1CC53C03238B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59215" b="36435"/>
          <a:stretch/>
        </p:blipFill>
        <p:spPr>
          <a:xfrm rot="5400000">
            <a:off x="4204043" y="2287721"/>
            <a:ext cx="3497580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4463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106A0A-F15E-4637-96E7-2A9F2E43E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17" y="1282307"/>
            <a:ext cx="5915025" cy="2139553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638C5C2-7E6B-4E98-B07F-0F07607E5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917" y="3442098"/>
            <a:ext cx="5915025" cy="112514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1507FB-EEC4-43A0-BF53-8B9D1D9FC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1F77A-076D-46B9-AB80-BFAD2082C00C}" type="datetime1">
              <a:rPr lang="en-US" smtClean="0"/>
              <a:t>7/15/2017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029AE0-E94F-42E9-BFE9-A618B28CD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AC8526-AC3F-4AA7-BEE3-DFEB894EB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7591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AC6C5E-F9D4-4621-BE64-A21388DAC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A05F36-DA89-4069-9760-2BB58A97B5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8" y="1369219"/>
            <a:ext cx="291465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CEDD358-BB0C-47E4-B0AB-D9D7608C6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71863" y="1369219"/>
            <a:ext cx="291465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DF5300-B7FA-4124-A48C-9F9946075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AC483-0E96-470A-8284-1A5327985B3E}" type="datetime1">
              <a:rPr lang="en-US" smtClean="0"/>
              <a:t>7/15/2017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E220D1-59FF-4A80-9EF5-19B37A98A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6608F69-7266-4AE4-90F7-FB926A14D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3120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461B6C-E8C2-4DB0-BDE8-E9038AD28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2" y="273844"/>
            <a:ext cx="5915025" cy="994172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876C44E-F9BF-4F8E-AE5A-90637B375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381" y="1260872"/>
            <a:ext cx="2901255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424EA6F-C581-491C-84A9-E41C6932E8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2381" y="1878807"/>
            <a:ext cx="2901255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8E41653-0527-4DE8-8068-D1D2316F48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71864" y="1260872"/>
            <a:ext cx="2915543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1A4BA16-45E0-4E36-B80E-11614FFE33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471864" y="1878807"/>
            <a:ext cx="2915543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B7AF7F3-D246-407A-B9BD-388C17870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7241-D17C-47F1-906D-1E32FD2A478F}" type="datetime1">
              <a:rPr lang="en-US" smtClean="0"/>
              <a:t>7/15/2017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348A98D-8977-42D6-A74C-2FCD4D11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3797FD8-BB2F-434E-8AD5-58B1A5966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6761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E794A9-1ECA-496B-B180-A09F2C7E6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6E491C9-D16C-468B-93D1-A91F0FF07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D9A9-118C-4BBB-A55E-D9150910200D}" type="datetime1">
              <a:rPr lang="en-US" smtClean="0"/>
              <a:t>7/15/2017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E57EA42-05C6-43C3-A990-CD28475A7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EA06EF1-ABF6-4C87-8284-C305CCFD9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7931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F5DD094-94EE-4A16-BED0-A3224C895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68CB9-C51B-4E39-AAF7-624790132E90}" type="datetime1">
              <a:rPr lang="en-US" smtClean="0"/>
              <a:t>7/15/2017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A60C73B-2AFC-4DD5-AC5B-B57049CC8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6139A8-25FF-4517-A8D6-C8073B9F6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6171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D74677-F120-4AA1-9D31-5CCED96CA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A3A69C-FEFB-4335-AE15-868C27279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544" y="740572"/>
            <a:ext cx="3471863" cy="3655219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BB35C3A-4BEC-43A1-919D-1CE68D9B02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1" y="1543053"/>
            <a:ext cx="2211884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A0ED5CA-28BA-4126-AF1B-CB0E95CC0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62CA6-3D48-42A4-9F48-73F0E48F3D5B}" type="datetime1">
              <a:rPr lang="en-US" smtClean="0"/>
              <a:t>7/15/2017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57A2363-78D5-48E3-B741-F8F7981EC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D199D45-B62F-44FA-BCF3-3B943E84E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6864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27B9EE-4FE2-427A-ACB4-C9CB3B950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D0E3A55-E945-40AD-B1CB-489D410F30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915544" y="740572"/>
            <a:ext cx="3471863" cy="3655219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2A4B34A-3D09-4A8B-BE36-B316AF890B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1" y="1543053"/>
            <a:ext cx="2211884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F3DADA3-415F-48A7-8D4C-C10AA4691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2E673-8B15-4D92-A726-39DBFC53D0FC}" type="datetime1">
              <a:rPr lang="en-US" smtClean="0"/>
              <a:t>7/15/2017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E4CA2B3-DB48-4161-A253-341A765C7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58A97E7-7220-4951-B25D-0F14BDC3C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2846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6B4D42-24CA-4539-95C7-3FCD60061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273844"/>
            <a:ext cx="5915025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276E37D-7DDA-43AE-A677-03E476FFC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488" y="1369219"/>
            <a:ext cx="5915025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91944F-D565-410A-A962-2713089E6C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B488A-9C41-45F1-9A58-BBD76DB80CDF}" type="datetime1">
              <a:rPr lang="en-US" smtClean="0"/>
              <a:t>7/15/2017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CAAF39-8683-44EE-8DBC-F04601C040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1713" y="4767263"/>
            <a:ext cx="23145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5FFEA5-7F40-4A84-AA2A-9DB81391D7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43463" y="4767263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0352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4589890"/>
            <a:ext cx="6858000" cy="55721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351577"/>
            <a:ext cx="6858000" cy="423526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/>
          <p:cNvCxnSpPr/>
          <p:nvPr/>
        </p:nvCxnSpPr>
        <p:spPr>
          <a:xfrm>
            <a:off x="0" y="4590754"/>
            <a:ext cx="6858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6514" y="717130"/>
            <a:ext cx="4928507" cy="7869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6514" y="1625539"/>
            <a:ext cx="4928507" cy="2466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0982" y="247778"/>
            <a:ext cx="1776219" cy="2287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B488A-9C41-45F1-9A58-BBD76DB80CDF}" type="datetime1">
              <a:rPr lang="en-US" smtClean="0"/>
              <a:t>7/15/2017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6513" y="246981"/>
            <a:ext cx="2541374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70296" y="98797"/>
            <a:ext cx="596810" cy="37768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100">
                <a:solidFill>
                  <a:schemeClr val="accent1"/>
                </a:solidFill>
              </a:defRPr>
            </a:lvl1pPr>
          </a:lstStyle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2066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51435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5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51435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51435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51435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0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51435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microsoft.com/office/2007/relationships/media" Target="../media/media2.mp3"/><Relationship Id="rId7" Type="http://schemas.openxmlformats.org/officeDocument/2006/relationships/image" Target="../media/image17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13.xml"/><Relationship Id="rId4" Type="http://schemas.openxmlformats.org/officeDocument/2006/relationships/audio" Target="../media/media2.mp3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11" Type="http://schemas.openxmlformats.org/officeDocument/2006/relationships/image" Target="../media/image27.jp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2DE639-7A4C-49EB-AEF0-F046045F64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75" y="813064"/>
            <a:ext cx="5914449" cy="1472937"/>
          </a:xfrm>
        </p:spPr>
        <p:txBody>
          <a:bodyPr anchor="t">
            <a:normAutofit fontScale="90000"/>
          </a:bodyPr>
          <a:lstStyle/>
          <a:p>
            <a:pPr algn="ctr"/>
            <a:r>
              <a:rPr lang="ru-RU" dirty="0"/>
              <a:t>Проект летней практики</a:t>
            </a:r>
            <a:r>
              <a:rPr lang="en-US" dirty="0"/>
              <a:t>.</a:t>
            </a:r>
            <a:br>
              <a:rPr lang="en-US" dirty="0"/>
            </a:br>
            <a:r>
              <a:rPr lang="ru-RU" dirty="0"/>
              <a:t>Игра </a:t>
            </a:r>
            <a:r>
              <a:rPr lang="en-US" dirty="0"/>
              <a:t>HEXEN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E6E9169-C2DB-4F82-80E6-1B4EA8664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6645" y="1927275"/>
            <a:ext cx="5344707" cy="2112792"/>
          </a:xfrm>
        </p:spPr>
        <p:txBody>
          <a:bodyPr anchor="ctr">
            <a:normAutofit lnSpcReduction="10000"/>
          </a:bodyPr>
          <a:lstStyle/>
          <a:p>
            <a:pPr algn="ctr"/>
            <a:r>
              <a:rPr lang="ru-RU" dirty="0"/>
              <a:t>Выполнили студенты первого курса </a:t>
            </a:r>
            <a:br>
              <a:rPr lang="ru-RU" dirty="0"/>
            </a:br>
            <a:r>
              <a:rPr lang="ru-RU" dirty="0"/>
              <a:t>направления Прикладная математика и информатика </a:t>
            </a:r>
            <a:br>
              <a:rPr lang="ru-RU" dirty="0"/>
            </a:br>
            <a:r>
              <a:rPr lang="ru-RU" dirty="0"/>
              <a:t>группы Б8103(а):</a:t>
            </a:r>
          </a:p>
          <a:p>
            <a:pPr marL="128588" indent="-128588" algn="ctr">
              <a:buFont typeface="Wingdings" panose="05000000000000000000" pitchFamily="2" charset="2"/>
              <a:buChar char="Ø"/>
            </a:pPr>
            <a:r>
              <a:rPr lang="ru-RU" dirty="0"/>
              <a:t>Пальчевский Виталий Эдуардович</a:t>
            </a:r>
            <a:endParaRPr lang="en-US" dirty="0"/>
          </a:p>
          <a:p>
            <a:pPr marL="128588" indent="-128588" algn="ctr">
              <a:buFont typeface="Wingdings" panose="05000000000000000000" pitchFamily="2" charset="2"/>
              <a:buChar char="Ø"/>
            </a:pPr>
            <a:r>
              <a:rPr lang="ru-RU" dirty="0"/>
              <a:t>Заборцева Дарья Владиславовна</a:t>
            </a:r>
          </a:p>
          <a:p>
            <a:pPr marL="128588" indent="-128588" algn="ctr">
              <a:buFont typeface="Wingdings" panose="05000000000000000000" pitchFamily="2" charset="2"/>
              <a:buChar char="Ø"/>
            </a:pPr>
            <a:r>
              <a:rPr lang="ru-RU" dirty="0"/>
              <a:t>Глушков Владимир Константинович</a:t>
            </a:r>
          </a:p>
          <a:p>
            <a:pPr algn="ctr"/>
            <a:r>
              <a:rPr lang="ru-RU" dirty="0"/>
              <a:t>Владивосток, 07.2017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0C9E76-3C68-4230-89E6-79B96982B948}"/>
              </a:ext>
            </a:extLst>
          </p:cNvPr>
          <p:cNvSpPr txBox="1"/>
          <p:nvPr/>
        </p:nvSpPr>
        <p:spPr>
          <a:xfrm>
            <a:off x="1404246" y="4040067"/>
            <a:ext cx="404950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https://skillmasters.github.io/HeXen/index.html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8600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5C6F7E-87FC-4DAD-AF19-92F54163D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Преодолённые 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8D4F43-F18F-44FC-A15F-042C40CE8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465" y="1235395"/>
            <a:ext cx="2402653" cy="3240773"/>
          </a:xfrm>
        </p:spPr>
        <p:txBody>
          <a:bodyPr>
            <a:normAutofit/>
          </a:bodyPr>
          <a:lstStyle/>
          <a:p>
            <a:r>
              <a:rPr lang="ru-RU" sz="1400" dirty="0"/>
              <a:t>Неправильное </a:t>
            </a:r>
            <a:r>
              <a:rPr lang="ru-RU" sz="1400" dirty="0" err="1"/>
              <a:t>скаллирование</a:t>
            </a:r>
            <a:r>
              <a:rPr lang="ru-RU" sz="1400" dirty="0"/>
              <a:t> изображения</a:t>
            </a:r>
          </a:p>
          <a:p>
            <a:r>
              <a:rPr lang="ru-RU" sz="1400" dirty="0"/>
              <a:t>Зацикливание в поиске пути</a:t>
            </a:r>
          </a:p>
          <a:p>
            <a:r>
              <a:rPr lang="ru-RU" sz="1400" dirty="0"/>
              <a:t>Неправильная отрисовка клеток</a:t>
            </a:r>
          </a:p>
          <a:p>
            <a:r>
              <a:rPr lang="ru-RU" sz="1400" dirty="0"/>
              <a:t>Некорректное отображение спрайтов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696602C-F3BE-4031-8B00-5C116DDC86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60" b="10260"/>
          <a:stretch/>
        </p:blipFill>
        <p:spPr>
          <a:xfrm>
            <a:off x="3845434" y="1141602"/>
            <a:ext cx="2920389" cy="12639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3088A7-9023-405C-B708-D4BB8FA4B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971" y="2690495"/>
            <a:ext cx="2907792" cy="1635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27D46A-EA85-49AC-A04C-4EBCCAE1682C}"/>
              </a:ext>
            </a:extLst>
          </p:cNvPr>
          <p:cNvSpPr txBox="1"/>
          <p:nvPr/>
        </p:nvSpPr>
        <p:spPr>
          <a:xfrm>
            <a:off x="5003800" y="2405549"/>
            <a:ext cx="1996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/>
              <a:t>Ошибка анимации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A1DE5D-3870-4B70-9CE5-55097DD9A955}"/>
              </a:ext>
            </a:extLst>
          </p:cNvPr>
          <p:cNvSpPr txBox="1"/>
          <p:nvPr/>
        </p:nvSpPr>
        <p:spPr>
          <a:xfrm>
            <a:off x="5277915" y="4326127"/>
            <a:ext cx="1487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/>
              <a:t>«</a:t>
            </a:r>
            <a:r>
              <a:rPr lang="ru-RU" sz="1100" dirty="0" err="1"/>
              <a:t>Шакалирование</a:t>
            </a:r>
            <a:r>
              <a:rPr lang="ru-RU" sz="1100" dirty="0"/>
              <a:t>»</a:t>
            </a:r>
          </a:p>
        </p:txBody>
      </p:sp>
      <p:sp>
        <p:nvSpPr>
          <p:cNvPr id="12" name="Номер слайда 4">
            <a:extLst>
              <a:ext uri="{FF2B5EF4-FFF2-40B4-BE49-F238E27FC236}">
                <a16:creationId xmlns:a16="http://schemas.microsoft.com/office/drawing/2014/main" id="{FE76E510-0EC2-46BE-9677-E41FC624D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6238" y="185863"/>
            <a:ext cx="938783" cy="380799"/>
          </a:xfrm>
        </p:spPr>
        <p:txBody>
          <a:bodyPr vert="horz" lIns="68580" tIns="34290" rIns="68580" bIns="34290" rtlCol="0" anchor="t">
            <a:normAutofit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500" smtClean="0"/>
              <a:pPr>
                <a:lnSpc>
                  <a:spcPct val="80000"/>
                </a:lnSpc>
              </a:pPr>
              <a:t>10</a:t>
            </a:fld>
            <a:r>
              <a:rPr lang="en-US" sz="1500" dirty="0"/>
              <a:t> </a:t>
            </a:r>
            <a:r>
              <a:rPr lang="ru-RU" sz="1500" dirty="0"/>
              <a:t>из 14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6955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30839B-8972-4461-BC9B-45CEE9F55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Контент</a:t>
            </a:r>
            <a:r>
              <a:rPr lang="en-US" dirty="0"/>
              <a:t>-</a:t>
            </a:r>
            <a:r>
              <a:rPr lang="ru-RU" dirty="0"/>
              <a:t>наполнение проекта</a:t>
            </a:r>
            <a:br>
              <a:rPr lang="ru-RU" dirty="0"/>
            </a:br>
            <a:r>
              <a:rPr lang="ru-RU" dirty="0"/>
              <a:t>Музыка</a:t>
            </a:r>
          </a:p>
        </p:txBody>
      </p:sp>
      <p:pic>
        <p:nvPicPr>
          <p:cNvPr id="5" name="HORIZON_SHADOWLANDS_1">
            <a:hlinkClick r:id="" action="ppaction://media"/>
            <a:extLst>
              <a:ext uri="{FF2B5EF4-FFF2-40B4-BE49-F238E27FC236}">
                <a16:creationId xmlns:a16="http://schemas.microsoft.com/office/drawing/2014/main" id="{5E9CAB00-9BDB-45C0-AD6D-AB67E2B68AC8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6122" y="1669733"/>
            <a:ext cx="487363" cy="487362"/>
          </a:xfrm>
        </p:spPr>
      </p:pic>
      <p:pic>
        <p:nvPicPr>
          <p:cNvPr id="6" name="BRIDGE_SHADOWLANDS_2">
            <a:hlinkClick r:id="" action="ppaction://media"/>
            <a:extLst>
              <a:ext uri="{FF2B5EF4-FFF2-40B4-BE49-F238E27FC236}">
                <a16:creationId xmlns:a16="http://schemas.microsoft.com/office/drawing/2014/main" id="{593BD7C0-DCB8-4E4A-84A1-B040E4E9A45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6121" y="2756218"/>
            <a:ext cx="487363" cy="487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02D0FF-8A2C-4208-B38D-773E442AEAE4}"/>
              </a:ext>
            </a:extLst>
          </p:cNvPr>
          <p:cNvSpPr txBox="1"/>
          <p:nvPr/>
        </p:nvSpPr>
        <p:spPr>
          <a:xfrm>
            <a:off x="1865376" y="1763373"/>
            <a:ext cx="21130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Shadowlands – Horizon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061B5F-E8B0-4C85-A2F0-8846C195C258}"/>
              </a:ext>
            </a:extLst>
          </p:cNvPr>
          <p:cNvSpPr txBox="1"/>
          <p:nvPr/>
        </p:nvSpPr>
        <p:spPr>
          <a:xfrm>
            <a:off x="225869" y="3626232"/>
            <a:ext cx="238719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Источник:</a:t>
            </a:r>
            <a:endParaRPr lang="en-US" dirty="0"/>
          </a:p>
          <a:p>
            <a:r>
              <a:rPr lang="en-US" dirty="0"/>
              <a:t>http://incompetech.com/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442CA-7677-4F2A-8C2B-90D8A251CBB6}"/>
              </a:ext>
            </a:extLst>
          </p:cNvPr>
          <p:cNvSpPr txBox="1"/>
          <p:nvPr/>
        </p:nvSpPr>
        <p:spPr>
          <a:xfrm>
            <a:off x="1865376" y="2849858"/>
            <a:ext cx="20345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Shadowlands – Bridge</a:t>
            </a:r>
          </a:p>
        </p:txBody>
      </p:sp>
      <p:pic>
        <p:nvPicPr>
          <p:cNvPr id="11" name="Рисунок 10" descr="Саксофон">
            <a:extLst>
              <a:ext uri="{FF2B5EF4-FFF2-40B4-BE49-F238E27FC236}">
                <a16:creationId xmlns:a16="http://schemas.microsoft.com/office/drawing/2014/main" id="{0B6EC12F-5B22-4D72-8C51-EA9C96DEC7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928615">
            <a:off x="-231331" y="3731656"/>
            <a:ext cx="914400" cy="914400"/>
          </a:xfrm>
          <a:prstGeom prst="rect">
            <a:avLst/>
          </a:prstGeom>
        </p:spPr>
      </p:pic>
      <p:sp>
        <p:nvSpPr>
          <p:cNvPr id="16" name="Номер слайда 4">
            <a:extLst>
              <a:ext uri="{FF2B5EF4-FFF2-40B4-BE49-F238E27FC236}">
                <a16:creationId xmlns:a16="http://schemas.microsoft.com/office/drawing/2014/main" id="{1BBF7035-3177-4809-867F-D99A607D6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6238" y="185863"/>
            <a:ext cx="938783" cy="380799"/>
          </a:xfrm>
        </p:spPr>
        <p:txBody>
          <a:bodyPr vert="horz" lIns="68580" tIns="34290" rIns="68580" bIns="34290" rtlCol="0" anchor="t">
            <a:normAutofit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500" smtClean="0"/>
              <a:pPr>
                <a:lnSpc>
                  <a:spcPct val="80000"/>
                </a:lnSpc>
              </a:pPr>
              <a:t>11</a:t>
            </a:fld>
            <a:r>
              <a:rPr lang="en-US" sz="1500" dirty="0"/>
              <a:t> </a:t>
            </a:r>
            <a:r>
              <a:rPr lang="ru-RU" sz="1500" dirty="0"/>
              <a:t>из 14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8241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3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80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0F9C68-8231-4FC6-9328-60B261FCC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Текстуры. Арты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29C2F288-68CD-487B-9AB5-EE681621D9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8513" y="1812895"/>
            <a:ext cx="790476" cy="914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Рисунок 7" descr="Изображение выглядит как здание, внешний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4AB78216-BEA5-4FE3-9FE8-353160F2B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66" y="2499835"/>
            <a:ext cx="790685" cy="9145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Рисунок 9" descr="Изображение выглядит как небо, предмет, объект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5BB48C09-C6BD-4267-9C5A-F58088C7C6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379" y="2494328"/>
            <a:ext cx="790476" cy="914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ED14633-82FE-49B5-BB9C-B951946668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275" y="1129297"/>
            <a:ext cx="790476" cy="914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E8F1687-8486-4519-8022-AB6815BC83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751" y="1126098"/>
            <a:ext cx="790476" cy="914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C76C46A-8B85-458E-928D-9FA91278A5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227" y="2499835"/>
            <a:ext cx="790476" cy="914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Рисунок 17" descr="Изображение выглядит как внутренний, здание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390D12D8-35CC-4927-8636-413DFDE11B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8989" y="1812532"/>
            <a:ext cx="791104" cy="9150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Рисунок 19" descr="Изображение выглядит как предмет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35F86190-532F-41C2-91A6-A22F0C7F5B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38837" y="1812532"/>
            <a:ext cx="790476" cy="914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3FCDD86-7C8F-4A8E-BBC3-31CD4C8AA6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89853" y="717130"/>
            <a:ext cx="2440432" cy="14823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Рисунок 27" descr="Изображение выглядит как природа, наружный объект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61B183F6-61CD-4E91-AEAD-1F4E124DF8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V="1">
            <a:off x="3980041" y="1880903"/>
            <a:ext cx="2726156" cy="15334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Рисунок 28" descr="Изображение выглядит как легкий, внешний, движение, освещенный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D9BD2734-5A33-40FB-B9ED-3C6195F8C73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66635" y="3246265"/>
            <a:ext cx="2152196" cy="12116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EEDBD1C-94E4-4116-99A9-2C0489109F6A}"/>
              </a:ext>
            </a:extLst>
          </p:cNvPr>
          <p:cNvSpPr txBox="1"/>
          <p:nvPr/>
        </p:nvSpPr>
        <p:spPr>
          <a:xfrm>
            <a:off x="-396240" y="3419628"/>
            <a:ext cx="4930412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	Источники: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opengameart.org</a:t>
            </a:r>
            <a:endParaRPr lang="ru-RU" dirty="0"/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spriters-resource.com</a:t>
            </a:r>
            <a:endParaRPr lang="ru-RU" dirty="0"/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https://blog.spoongraphics.co.uk/tutorials/how-to-create-a-flat-style-vector-planet-in-illustrator</a:t>
            </a:r>
            <a:endParaRPr lang="ru-RU" dirty="0"/>
          </a:p>
        </p:txBody>
      </p:sp>
      <p:sp>
        <p:nvSpPr>
          <p:cNvPr id="31" name="Номер слайда 4">
            <a:extLst>
              <a:ext uri="{FF2B5EF4-FFF2-40B4-BE49-F238E27FC236}">
                <a16:creationId xmlns:a16="http://schemas.microsoft.com/office/drawing/2014/main" id="{BB5FE9A7-F6FC-4A54-BF25-EB4CFD971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6238" y="185863"/>
            <a:ext cx="938783" cy="380799"/>
          </a:xfrm>
        </p:spPr>
        <p:txBody>
          <a:bodyPr vert="horz" lIns="68580" tIns="34290" rIns="68580" bIns="34290" rtlCol="0" anchor="t">
            <a:normAutofit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500" smtClean="0"/>
              <a:pPr>
                <a:lnSpc>
                  <a:spcPct val="80000"/>
                </a:lnSpc>
              </a:pPr>
              <a:t>12</a:t>
            </a:fld>
            <a:r>
              <a:rPr lang="en-US" sz="1500" dirty="0"/>
              <a:t> </a:t>
            </a:r>
            <a:r>
              <a:rPr lang="ru-RU" sz="1500" dirty="0"/>
              <a:t>из 14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84901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C82E60-A201-47B8-BD61-0155B9F7F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934" y="579970"/>
            <a:ext cx="4928507" cy="786926"/>
          </a:xfrm>
        </p:spPr>
        <p:txBody>
          <a:bodyPr/>
          <a:lstStyle/>
          <a:p>
            <a:r>
              <a:rPr lang="ru-RU" dirty="0"/>
              <a:t>Распределение ролей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5412A8-703D-4D2E-A6F4-0DFEB12B8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89660"/>
            <a:ext cx="4366260" cy="3497580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Пальчевский Виталий (руководитель проекта):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Manager</a:t>
            </a:r>
            <a:endParaRPr lang="ru-RU" dirty="0"/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Render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Map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GUI</a:t>
            </a:r>
            <a:endParaRPr lang="ru-RU" dirty="0"/>
          </a:p>
          <a:p>
            <a:r>
              <a:rPr lang="ru-RU" dirty="0"/>
              <a:t>Заборцева Дарья (правая рука): 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Render</a:t>
            </a:r>
            <a:endParaRPr lang="ru-RU" dirty="0"/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Map</a:t>
            </a:r>
            <a:endParaRPr lang="ru-RU" dirty="0"/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Event system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Levels</a:t>
            </a:r>
            <a:endParaRPr lang="ru-RU" dirty="0"/>
          </a:p>
          <a:p>
            <a:r>
              <a:rPr lang="ru-RU" dirty="0"/>
              <a:t>Глушков Владимир (левая рука): </a:t>
            </a:r>
            <a:endParaRPr lang="en-US" dirty="0"/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Data structures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Sound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Levels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Game object</a:t>
            </a:r>
          </a:p>
          <a:p>
            <a:pPr marL="571500" lvl="1" indent="-228600">
              <a:buFont typeface="+mj-lt"/>
              <a:buAutoNum type="arabicPeriod"/>
            </a:pPr>
            <a:endParaRPr lang="ru-RU" dirty="0"/>
          </a:p>
          <a:p>
            <a:pPr marL="685800" lvl="1" indent="-342900">
              <a:buFont typeface="+mj-lt"/>
              <a:buAutoNum type="arabicPeriod"/>
            </a:pP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E67A945-4DE3-40A6-BE67-AFCE18DCC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6238" y="185863"/>
            <a:ext cx="938783" cy="380799"/>
          </a:xfrm>
        </p:spPr>
        <p:txBody>
          <a:bodyPr vert="horz" lIns="68580" tIns="34290" rIns="68580" bIns="34290" rtlCol="0" anchor="t">
            <a:normAutofit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500" smtClean="0"/>
              <a:pPr>
                <a:lnSpc>
                  <a:spcPct val="80000"/>
                </a:lnSpc>
              </a:pPr>
              <a:t>13</a:t>
            </a:fld>
            <a:r>
              <a:rPr lang="en-US" sz="1500" dirty="0"/>
              <a:t> </a:t>
            </a:r>
            <a:r>
              <a:rPr lang="ru-RU" sz="1500" dirty="0"/>
              <a:t>из 14</a:t>
            </a:r>
            <a:endParaRPr lang="en-US" sz="15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53727D-E7E6-4B6C-B4DE-AE078C3938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59" r="7897"/>
          <a:stretch/>
        </p:blipFill>
        <p:spPr>
          <a:xfrm>
            <a:off x="3429000" y="1560794"/>
            <a:ext cx="3302860" cy="22617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4391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05F3B-4037-4328-A300-163D18712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Итоговая статистика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5C82CBD8-0E70-49F5-80B7-F97CEF888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9021" y="1208856"/>
            <a:ext cx="3981157" cy="2927046"/>
          </a:xfrm>
        </p:spPr>
        <p:txBody>
          <a:bodyPr>
            <a:normAutofit/>
          </a:bodyPr>
          <a:lstStyle/>
          <a:p>
            <a:r>
              <a:rPr lang="ru-RU" dirty="0"/>
              <a:t>Строк кода:</a:t>
            </a:r>
            <a:endParaRPr lang="en-US" dirty="0"/>
          </a:p>
          <a:p>
            <a:pPr marL="628650" lvl="1" indent="-285750">
              <a:buFont typeface="+mj-lt"/>
              <a:buAutoNum type="romanUcPeriod"/>
            </a:pPr>
            <a:r>
              <a:rPr lang="en-US" dirty="0" err="1"/>
              <a:t>Javascript</a:t>
            </a:r>
            <a:r>
              <a:rPr lang="en-US" dirty="0"/>
              <a:t>	 —  ~2300</a:t>
            </a:r>
          </a:p>
          <a:p>
            <a:pPr marL="628650" lvl="1" indent="-285750">
              <a:buFont typeface="+mj-lt"/>
              <a:buAutoNum type="romanUcPeriod"/>
            </a:pPr>
            <a:r>
              <a:rPr lang="en-US" dirty="0"/>
              <a:t>HTML5       	 —  ~ 50</a:t>
            </a:r>
          </a:p>
          <a:p>
            <a:pPr marL="628650" lvl="1" indent="-285750">
              <a:buFont typeface="+mj-lt"/>
              <a:buAutoNum type="romanUcPeriod"/>
            </a:pPr>
            <a:r>
              <a:rPr lang="en-US" dirty="0"/>
              <a:t>CSS		 —  ~130</a:t>
            </a:r>
          </a:p>
          <a:p>
            <a:r>
              <a:rPr lang="ru-RU" dirty="0"/>
              <a:t>Сделано </a:t>
            </a:r>
            <a:r>
              <a:rPr lang="ru-RU" dirty="0" err="1"/>
              <a:t>коммитов</a:t>
            </a:r>
            <a:r>
              <a:rPr lang="ru-RU" dirty="0"/>
              <a:t>:</a:t>
            </a:r>
            <a:r>
              <a:rPr lang="en-US" dirty="0"/>
              <a:t> ~130</a:t>
            </a:r>
          </a:p>
          <a:p>
            <a:r>
              <a:rPr lang="ru-RU" dirty="0"/>
              <a:t>Найдено и </a:t>
            </a:r>
            <a:br>
              <a:rPr lang="ru-RU" dirty="0"/>
            </a:br>
            <a:r>
              <a:rPr lang="ru-RU" dirty="0"/>
              <a:t>исправлено багов:</a:t>
            </a:r>
            <a:r>
              <a:rPr lang="en-US" dirty="0"/>
              <a:t> </a:t>
            </a:r>
            <a:r>
              <a:rPr lang="en-US" dirty="0" err="1"/>
              <a:t>NaN</a:t>
            </a:r>
            <a:endParaRPr lang="ru-RU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10" name="Номер слайда 4">
            <a:extLst>
              <a:ext uri="{FF2B5EF4-FFF2-40B4-BE49-F238E27FC236}">
                <a16:creationId xmlns:a16="http://schemas.microsoft.com/office/drawing/2014/main" id="{F3D25EDC-FF56-4A81-A35B-8DAD62C00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6238" y="185863"/>
            <a:ext cx="938783" cy="380799"/>
          </a:xfrm>
        </p:spPr>
        <p:txBody>
          <a:bodyPr vert="horz" lIns="68580" tIns="34290" rIns="68580" bIns="34290" rtlCol="0" anchor="t">
            <a:normAutofit/>
          </a:bodyPr>
          <a:lstStyle/>
          <a:p>
            <a:pPr>
              <a:lnSpc>
                <a:spcPct val="80000"/>
              </a:lnSpc>
            </a:pPr>
            <a:r>
              <a:rPr lang="ru-RU" sz="1500" dirty="0"/>
              <a:t>15</a:t>
            </a:r>
            <a:r>
              <a:rPr lang="en-US" sz="1500" dirty="0"/>
              <a:t> </a:t>
            </a:r>
            <a:r>
              <a:rPr lang="ru-RU" sz="1500" dirty="0"/>
              <a:t>из 14</a:t>
            </a:r>
            <a:endParaRPr lang="en-US" sz="1500" dirty="0"/>
          </a:p>
        </p:txBody>
      </p:sp>
      <p:graphicFrame>
        <p:nvGraphicFramePr>
          <p:cNvPr id="5" name="Диаграмма 4">
            <a:extLst>
              <a:ext uri="{FF2B5EF4-FFF2-40B4-BE49-F238E27FC236}">
                <a16:creationId xmlns:a16="http://schemas.microsoft.com/office/drawing/2014/main" id="{B3888470-8A74-4CF6-BE4B-4A315FE0E9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019090"/>
              </p:ext>
            </p:extLst>
          </p:nvPr>
        </p:nvGraphicFramePr>
        <p:xfrm>
          <a:off x="108000" y="1047750"/>
          <a:ext cx="3931200" cy="3430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03767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A788A9-266C-4EB7-8738-6FF7E0145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691" y="563568"/>
            <a:ext cx="3696380" cy="590195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sz="2400" dirty="0"/>
              <a:t>Основная идея игры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F2B2D0-441E-4FF6-9CF2-B089FF6302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18019" y="1280730"/>
            <a:ext cx="3621962" cy="841171"/>
          </a:xfrm>
        </p:spPr>
        <p:txBody>
          <a:bodyPr vert="horz" lIns="68580" tIns="34290" rIns="68580" bIns="34290" rtlCol="0" anchor="t">
            <a:normAutofit/>
          </a:bodyPr>
          <a:lstStyle/>
          <a:p>
            <a:pPr algn="ctr"/>
            <a:r>
              <a:rPr lang="en-US" sz="1050" dirty="0"/>
              <a:t>Игра представляется собой пошаговую головоломку, в которой главная задача это найти выход с уровня с ограниченное количество ходов</a:t>
            </a:r>
          </a:p>
        </p:txBody>
      </p:sp>
      <p:pic>
        <p:nvPicPr>
          <p:cNvPr id="6" name="Объект 5" descr="Изображение выглядит как легкий, предмет, объект, внешний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5BF5DE9F-93E5-4466-86F2-EE1AA21C9A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940" b="37463"/>
          <a:stretch/>
        </p:blipFill>
        <p:spPr>
          <a:xfrm>
            <a:off x="0" y="1962254"/>
            <a:ext cx="6858000" cy="2298988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D1B94AA-8E89-4CD2-A77F-7F7740021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86528" y="188976"/>
            <a:ext cx="768095" cy="283263"/>
          </a:xfrm>
        </p:spPr>
        <p:txBody>
          <a:bodyPr vert="horz" lIns="68580" tIns="34290" rIns="68580" bIns="34290" rtlCol="0" anchor="t">
            <a:normAutofit fontScale="92500"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650" smtClean="0"/>
              <a:pPr>
                <a:lnSpc>
                  <a:spcPct val="80000"/>
                </a:lnSpc>
              </a:pPr>
              <a:t>2</a:t>
            </a:fld>
            <a:r>
              <a:rPr lang="en-US" sz="1650" dirty="0"/>
              <a:t> </a:t>
            </a:r>
            <a:r>
              <a:rPr lang="ru-RU" sz="1650" dirty="0"/>
              <a:t>из 14</a:t>
            </a:r>
            <a:endParaRPr lang="en-US" sz="16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B8BE2C-3EA5-4382-BC1C-BEC6510A8884}"/>
              </a:ext>
            </a:extLst>
          </p:cNvPr>
          <p:cNvSpPr txBox="1"/>
          <p:nvPr/>
        </p:nvSpPr>
        <p:spPr>
          <a:xfrm>
            <a:off x="2890911" y="3545058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0034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2" descr="Картинки по запросу deus ex go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917" y="2496456"/>
            <a:ext cx="2790249" cy="15695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D337196E-B236-4C7B-B75F-35D20243E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966" y="620565"/>
            <a:ext cx="2535585" cy="590195"/>
          </a:xfrm>
        </p:spPr>
        <p:txBody>
          <a:bodyPr vert="horz" lIns="51435" tIns="25718" rIns="51435" bIns="25718" rtlCol="0" anchor="t">
            <a:normAutofit fontScale="90000"/>
          </a:bodyPr>
          <a:lstStyle/>
          <a:p>
            <a:r>
              <a:rPr lang="en-US" dirty="0"/>
              <a:t>Обзор аналогов</a:t>
            </a:r>
          </a:p>
        </p:txBody>
      </p:sp>
      <p:pic>
        <p:nvPicPr>
          <p:cNvPr id="12" name="Объект 11" descr="Изображение выглядит как здание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155D4CD4-2C21-406B-97D9-58F88D00F3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166" y="3558563"/>
            <a:ext cx="893783" cy="864394"/>
          </a:xfrm>
        </p:spPr>
      </p:pic>
      <p:sp>
        <p:nvSpPr>
          <p:cNvPr id="21" name="AutoShape 16" descr="https://lh5.ggpht.com/5QUdlrue2EJSz2-iIO1zq132jbVPK2G9sn8eNSmml9RRLTFM76HCU8sb7mU2DlmbpA=w300-rw">
            <a:extLst>
              <a:ext uri="{FF2B5EF4-FFF2-40B4-BE49-F238E27FC236}">
                <a16:creationId xmlns:a16="http://schemas.microsoft.com/office/drawing/2014/main" id="{B543BE80-F1D2-457C-B06A-104C42D954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12337" y="3713670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ru-RU" sz="76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FE2F6414-E117-4E45-86CC-B696E8642173}"/>
              </a:ext>
            </a:extLst>
          </p:cNvPr>
          <p:cNvGrpSpPr/>
          <p:nvPr/>
        </p:nvGrpSpPr>
        <p:grpSpPr>
          <a:xfrm>
            <a:off x="4652720" y="1331268"/>
            <a:ext cx="2016782" cy="2734703"/>
            <a:chOff x="3977389" y="647360"/>
            <a:chExt cx="2689042" cy="3646270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D6BFECA8-67F8-4C13-9F53-8ECB2A1FC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3245" y="647360"/>
              <a:ext cx="2093186" cy="3119388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34925715-C55C-4795-87E4-8B01C2EAE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3977389" y="3101918"/>
              <a:ext cx="1191712" cy="119171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4D0D81-C27D-46EE-A7DE-3E2F4A65C422}"/>
              </a:ext>
            </a:extLst>
          </p:cNvPr>
          <p:cNvSpPr txBox="1"/>
          <p:nvPr/>
        </p:nvSpPr>
        <p:spPr>
          <a:xfrm>
            <a:off x="4083401" y="900260"/>
            <a:ext cx="11848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2100" dirty="0"/>
            </a:br>
            <a:r>
              <a:rPr lang="en-US" sz="2100" dirty="0"/>
              <a:t>Hoplite</a:t>
            </a:r>
            <a:endParaRPr lang="ru-RU" sz="2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E17A9-AB58-4B8A-8F0F-F6A15A11CBDC}"/>
              </a:ext>
            </a:extLst>
          </p:cNvPr>
          <p:cNvSpPr txBox="1"/>
          <p:nvPr/>
        </p:nvSpPr>
        <p:spPr>
          <a:xfrm>
            <a:off x="384139" y="2086433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Deus Ex Go</a:t>
            </a:r>
            <a:endParaRPr lang="ru-RU" sz="1200" dirty="0"/>
          </a:p>
        </p:txBody>
      </p:sp>
      <p:sp>
        <p:nvSpPr>
          <p:cNvPr id="14" name="Номер слайда 4">
            <a:extLst>
              <a:ext uri="{FF2B5EF4-FFF2-40B4-BE49-F238E27FC236}">
                <a16:creationId xmlns:a16="http://schemas.microsoft.com/office/drawing/2014/main" id="{56825038-A873-4D0C-BF0A-65A88574C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86528" y="188976"/>
            <a:ext cx="768095" cy="283263"/>
          </a:xfrm>
        </p:spPr>
        <p:txBody>
          <a:bodyPr vert="horz" lIns="68580" tIns="34290" rIns="68580" bIns="34290" rtlCol="0" anchor="t">
            <a:normAutofit fontScale="92500"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650" smtClean="0"/>
              <a:pPr>
                <a:lnSpc>
                  <a:spcPct val="80000"/>
                </a:lnSpc>
              </a:pPr>
              <a:t>3</a:t>
            </a:fld>
            <a:r>
              <a:rPr lang="en-US" sz="1650" dirty="0"/>
              <a:t> </a:t>
            </a:r>
            <a:r>
              <a:rPr lang="ru-RU" sz="1650" dirty="0"/>
              <a:t>из 14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4110340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DB4FB3-C86D-42CD-A71A-2D4D6AFCA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261" y="613733"/>
            <a:ext cx="3696380" cy="590195"/>
          </a:xfrm>
        </p:spPr>
        <p:txBody>
          <a:bodyPr>
            <a:normAutofit fontScale="90000"/>
          </a:bodyPr>
          <a:lstStyle/>
          <a:p>
            <a:r>
              <a:rPr lang="ru-RU" dirty="0"/>
              <a:t>Сравнение с конкурентами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2E344DDA-3F35-420B-B249-78B9AF8AB8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620260"/>
              </p:ext>
            </p:extLst>
          </p:nvPr>
        </p:nvGraphicFramePr>
        <p:xfrm>
          <a:off x="792261" y="1632549"/>
          <a:ext cx="5474288" cy="274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572">
                  <a:extLst>
                    <a:ext uri="{9D8B030D-6E8A-4147-A177-3AD203B41FA5}">
                      <a16:colId xmlns:a16="http://schemas.microsoft.com/office/drawing/2014/main" val="2908383336"/>
                    </a:ext>
                  </a:extLst>
                </a:gridCol>
                <a:gridCol w="1368572">
                  <a:extLst>
                    <a:ext uri="{9D8B030D-6E8A-4147-A177-3AD203B41FA5}">
                      <a16:colId xmlns:a16="http://schemas.microsoft.com/office/drawing/2014/main" val="623939925"/>
                    </a:ext>
                  </a:extLst>
                </a:gridCol>
                <a:gridCol w="1368572">
                  <a:extLst>
                    <a:ext uri="{9D8B030D-6E8A-4147-A177-3AD203B41FA5}">
                      <a16:colId xmlns:a16="http://schemas.microsoft.com/office/drawing/2014/main" val="2565422388"/>
                    </a:ext>
                  </a:extLst>
                </a:gridCol>
                <a:gridCol w="1368572">
                  <a:extLst>
                    <a:ext uri="{9D8B030D-6E8A-4147-A177-3AD203B41FA5}">
                      <a16:colId xmlns:a16="http://schemas.microsoft.com/office/drawing/2014/main" val="2201679579"/>
                    </a:ext>
                  </a:extLst>
                </a:gridCol>
              </a:tblGrid>
              <a:tr h="398081"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Deus Ex Go</a:t>
                      </a:r>
                      <a:endParaRPr lang="ru-RU" sz="1200"/>
                    </a:p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Hoplite</a:t>
                      </a:r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HEXEN</a:t>
                      </a:r>
                      <a:endParaRPr lang="ru-RU" sz="1200" dirty="0"/>
                    </a:p>
                  </a:txBody>
                  <a:tcPr marL="90962" marR="90962" marT="45480" marB="45480"/>
                </a:tc>
                <a:extLst>
                  <a:ext uri="{0D108BD9-81ED-4DB2-BD59-A6C34878D82A}">
                    <a16:rowId xmlns:a16="http://schemas.microsoft.com/office/drawing/2014/main" val="2435908580"/>
                  </a:ext>
                </a:extLst>
              </a:tr>
              <a:tr h="398081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/>
                        <a:t>Интересные головоломки</a:t>
                      </a:r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/>
                    </a:p>
                  </a:txBody>
                  <a:tcPr marL="90962" marR="90962" marT="45480" marB="45480"/>
                </a:tc>
                <a:extLst>
                  <a:ext uri="{0D108BD9-81ED-4DB2-BD59-A6C34878D82A}">
                    <a16:rowId xmlns:a16="http://schemas.microsoft.com/office/drawing/2014/main" val="496990644"/>
                  </a:ext>
                </a:extLst>
              </a:tr>
              <a:tr h="388140">
                <a:tc>
                  <a:txBody>
                    <a:bodyPr/>
                    <a:lstStyle/>
                    <a:p>
                      <a:pPr algn="ctr"/>
                      <a:r>
                        <a:rPr lang="ru-RU" sz="1200"/>
                        <a:t>Вариативность прохождения</a:t>
                      </a:r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extLst>
                  <a:ext uri="{0D108BD9-81ED-4DB2-BD59-A6C34878D82A}">
                    <a16:rowId xmlns:a16="http://schemas.microsoft.com/office/drawing/2014/main" val="973472449"/>
                  </a:ext>
                </a:extLst>
              </a:tr>
              <a:tr h="388140">
                <a:tc>
                  <a:txBody>
                    <a:bodyPr/>
                    <a:lstStyle/>
                    <a:p>
                      <a:pPr algn="ctr"/>
                      <a:r>
                        <a:rPr lang="ru-RU" sz="1200"/>
                        <a:t>Доступность</a:t>
                      </a:r>
                      <a:br>
                        <a:rPr lang="ru-RU" sz="1200"/>
                      </a:br>
                      <a:r>
                        <a:rPr lang="ru-RU" sz="1200"/>
                        <a:t>(цена)</a:t>
                      </a:r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extLst>
                  <a:ext uri="{0D108BD9-81ED-4DB2-BD59-A6C34878D82A}">
                    <a16:rowId xmlns:a16="http://schemas.microsoft.com/office/drawing/2014/main" val="2023094688"/>
                  </a:ext>
                </a:extLst>
              </a:tr>
              <a:tr h="388140">
                <a:tc>
                  <a:txBody>
                    <a:bodyPr/>
                    <a:lstStyle/>
                    <a:p>
                      <a:pPr algn="ctr"/>
                      <a:r>
                        <a:rPr lang="ru-RU" sz="1200"/>
                        <a:t>Доступность</a:t>
                      </a:r>
                      <a:br>
                        <a:rPr lang="ru-RU" sz="1200"/>
                      </a:br>
                      <a:r>
                        <a:rPr lang="ru-RU" sz="1200"/>
                        <a:t>(платформа)</a:t>
                      </a:r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extLst>
                  <a:ext uri="{0D108BD9-81ED-4DB2-BD59-A6C34878D82A}">
                    <a16:rowId xmlns:a16="http://schemas.microsoft.com/office/drawing/2014/main" val="2579840105"/>
                  </a:ext>
                </a:extLst>
              </a:tr>
              <a:tr h="388140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/>
                        <a:t>Законченный проект</a:t>
                      </a:r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extLst>
                  <a:ext uri="{0D108BD9-81ED-4DB2-BD59-A6C34878D82A}">
                    <a16:rowId xmlns:a16="http://schemas.microsoft.com/office/drawing/2014/main" val="2594602286"/>
                  </a:ext>
                </a:extLst>
              </a:tr>
            </a:tbl>
          </a:graphicData>
        </a:graphic>
      </p:graphicFrame>
      <p:pic>
        <p:nvPicPr>
          <p:cNvPr id="8" name="Рисунок 7" descr="Закрыть">
            <a:extLst>
              <a:ext uri="{FF2B5EF4-FFF2-40B4-BE49-F238E27FC236}">
                <a16:creationId xmlns:a16="http://schemas.microsoft.com/office/drawing/2014/main" id="{B2458805-6D96-4F49-851B-BF8D93383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9269" y="3029296"/>
            <a:ext cx="325316" cy="325316"/>
          </a:xfrm>
          <a:prstGeom prst="rect">
            <a:avLst/>
          </a:prstGeom>
        </p:spPr>
      </p:pic>
      <p:pic>
        <p:nvPicPr>
          <p:cNvPr id="9" name="Рисунок 8" descr="Галочка">
            <a:extLst>
              <a:ext uri="{FF2B5EF4-FFF2-40B4-BE49-F238E27FC236}">
                <a16:creationId xmlns:a16="http://schemas.microsoft.com/office/drawing/2014/main" id="{92E0F282-F7F0-4F94-9C17-59E1C9357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49269" y="2134311"/>
            <a:ext cx="325316" cy="325316"/>
          </a:xfrm>
          <a:prstGeom prst="rect">
            <a:avLst/>
          </a:prstGeom>
        </p:spPr>
      </p:pic>
      <p:pic>
        <p:nvPicPr>
          <p:cNvPr id="10" name="Рисунок 9" descr="Галочка">
            <a:extLst>
              <a:ext uri="{FF2B5EF4-FFF2-40B4-BE49-F238E27FC236}">
                <a16:creationId xmlns:a16="http://schemas.microsoft.com/office/drawing/2014/main" id="{8753F61F-800C-4D5C-ABA4-EF429A04D9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9815" y="2134311"/>
            <a:ext cx="325316" cy="325316"/>
          </a:xfrm>
          <a:prstGeom prst="rect">
            <a:avLst/>
          </a:prstGeom>
        </p:spPr>
      </p:pic>
      <p:pic>
        <p:nvPicPr>
          <p:cNvPr id="11" name="Рисунок 10" descr="Галочка">
            <a:extLst>
              <a:ext uri="{FF2B5EF4-FFF2-40B4-BE49-F238E27FC236}">
                <a16:creationId xmlns:a16="http://schemas.microsoft.com/office/drawing/2014/main" id="{40B0DF29-5ED1-42C7-92D4-3E272FA6A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0362" y="2134311"/>
            <a:ext cx="325316" cy="325316"/>
          </a:xfrm>
          <a:prstGeom prst="rect">
            <a:avLst/>
          </a:prstGeom>
        </p:spPr>
      </p:pic>
      <p:pic>
        <p:nvPicPr>
          <p:cNvPr id="12" name="Рисунок 11" descr="Галочка">
            <a:extLst>
              <a:ext uri="{FF2B5EF4-FFF2-40B4-BE49-F238E27FC236}">
                <a16:creationId xmlns:a16="http://schemas.microsoft.com/office/drawing/2014/main" id="{D86FF6B7-8CAC-4B74-A3F3-F6C33A92BD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49269" y="2569523"/>
            <a:ext cx="325316" cy="325316"/>
          </a:xfrm>
          <a:prstGeom prst="rect">
            <a:avLst/>
          </a:prstGeom>
        </p:spPr>
      </p:pic>
      <p:pic>
        <p:nvPicPr>
          <p:cNvPr id="13" name="Рисунок 12" descr="Галочка">
            <a:extLst>
              <a:ext uri="{FF2B5EF4-FFF2-40B4-BE49-F238E27FC236}">
                <a16:creationId xmlns:a16="http://schemas.microsoft.com/office/drawing/2014/main" id="{C059072A-840B-4AB1-89DA-DAC4B74A98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9815" y="2568782"/>
            <a:ext cx="325316" cy="325316"/>
          </a:xfrm>
          <a:prstGeom prst="rect">
            <a:avLst/>
          </a:prstGeom>
        </p:spPr>
      </p:pic>
      <p:pic>
        <p:nvPicPr>
          <p:cNvPr id="14" name="Рисунок 13" descr="Галочка">
            <a:extLst>
              <a:ext uri="{FF2B5EF4-FFF2-40B4-BE49-F238E27FC236}">
                <a16:creationId xmlns:a16="http://schemas.microsoft.com/office/drawing/2014/main" id="{2398561D-B9DB-4743-A5FE-48F05EAB4C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0362" y="2570077"/>
            <a:ext cx="325316" cy="325316"/>
          </a:xfrm>
          <a:prstGeom prst="rect">
            <a:avLst/>
          </a:prstGeom>
        </p:spPr>
      </p:pic>
      <p:pic>
        <p:nvPicPr>
          <p:cNvPr id="16" name="Рисунок 15" descr="Галочка">
            <a:extLst>
              <a:ext uri="{FF2B5EF4-FFF2-40B4-BE49-F238E27FC236}">
                <a16:creationId xmlns:a16="http://schemas.microsoft.com/office/drawing/2014/main" id="{76D21D5B-5F51-4097-9F8F-6C39494707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9815" y="3032255"/>
            <a:ext cx="325316" cy="325316"/>
          </a:xfrm>
          <a:prstGeom prst="rect">
            <a:avLst/>
          </a:prstGeom>
        </p:spPr>
      </p:pic>
      <p:pic>
        <p:nvPicPr>
          <p:cNvPr id="17" name="Рисунок 16" descr="Галочка">
            <a:extLst>
              <a:ext uri="{FF2B5EF4-FFF2-40B4-BE49-F238E27FC236}">
                <a16:creationId xmlns:a16="http://schemas.microsoft.com/office/drawing/2014/main" id="{23723CEF-7F04-4AF1-96F8-952B035EA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0362" y="3032255"/>
            <a:ext cx="325316" cy="325316"/>
          </a:xfrm>
          <a:prstGeom prst="rect">
            <a:avLst/>
          </a:prstGeom>
        </p:spPr>
      </p:pic>
      <p:pic>
        <p:nvPicPr>
          <p:cNvPr id="18" name="Рисунок 17" descr="Закрыть">
            <a:extLst>
              <a:ext uri="{FF2B5EF4-FFF2-40B4-BE49-F238E27FC236}">
                <a16:creationId xmlns:a16="http://schemas.microsoft.com/office/drawing/2014/main" id="{C55D2579-CA8D-4873-BDA9-7192DE558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9269" y="3501961"/>
            <a:ext cx="325316" cy="325316"/>
          </a:xfrm>
          <a:prstGeom prst="rect">
            <a:avLst/>
          </a:prstGeom>
        </p:spPr>
      </p:pic>
      <p:pic>
        <p:nvPicPr>
          <p:cNvPr id="19" name="Рисунок 18" descr="Закрыть">
            <a:extLst>
              <a:ext uri="{FF2B5EF4-FFF2-40B4-BE49-F238E27FC236}">
                <a16:creationId xmlns:a16="http://schemas.microsoft.com/office/drawing/2014/main" id="{06A2B801-BB6B-4A76-9586-92A4775B9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9815" y="3505236"/>
            <a:ext cx="325316" cy="325316"/>
          </a:xfrm>
          <a:prstGeom prst="rect">
            <a:avLst/>
          </a:prstGeom>
        </p:spPr>
      </p:pic>
      <p:pic>
        <p:nvPicPr>
          <p:cNvPr id="20" name="Рисунок 19" descr="Галочка">
            <a:extLst>
              <a:ext uri="{FF2B5EF4-FFF2-40B4-BE49-F238E27FC236}">
                <a16:creationId xmlns:a16="http://schemas.microsoft.com/office/drawing/2014/main" id="{2CAF6C14-AF93-4484-882E-3D5529F03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0362" y="3505236"/>
            <a:ext cx="325316" cy="325316"/>
          </a:xfrm>
          <a:prstGeom prst="rect">
            <a:avLst/>
          </a:prstGeom>
        </p:spPr>
      </p:pic>
      <p:pic>
        <p:nvPicPr>
          <p:cNvPr id="21" name="Рисунок 20" descr="Закрыть">
            <a:extLst>
              <a:ext uri="{FF2B5EF4-FFF2-40B4-BE49-F238E27FC236}">
                <a16:creationId xmlns:a16="http://schemas.microsoft.com/office/drawing/2014/main" id="{3258F758-E14C-4CDE-811A-9CDD26C4B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0362" y="3940245"/>
            <a:ext cx="325316" cy="325316"/>
          </a:xfrm>
          <a:prstGeom prst="rect">
            <a:avLst/>
          </a:prstGeom>
        </p:spPr>
      </p:pic>
      <p:pic>
        <p:nvPicPr>
          <p:cNvPr id="22" name="Рисунок 21" descr="Галочка">
            <a:extLst>
              <a:ext uri="{FF2B5EF4-FFF2-40B4-BE49-F238E27FC236}">
                <a16:creationId xmlns:a16="http://schemas.microsoft.com/office/drawing/2014/main" id="{92EF906B-408A-48D5-8FD6-3FBBE80F6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9815" y="3940245"/>
            <a:ext cx="325316" cy="325316"/>
          </a:xfrm>
          <a:prstGeom prst="rect">
            <a:avLst/>
          </a:prstGeom>
        </p:spPr>
      </p:pic>
      <p:pic>
        <p:nvPicPr>
          <p:cNvPr id="23" name="Рисунок 22" descr="Галочка">
            <a:extLst>
              <a:ext uri="{FF2B5EF4-FFF2-40B4-BE49-F238E27FC236}">
                <a16:creationId xmlns:a16="http://schemas.microsoft.com/office/drawing/2014/main" id="{4A558D22-8A43-4EA0-AEFC-6F5E0FE23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49269" y="3937415"/>
            <a:ext cx="325316" cy="325316"/>
          </a:xfrm>
          <a:prstGeom prst="rect">
            <a:avLst/>
          </a:prstGeom>
        </p:spPr>
      </p:pic>
      <p:sp>
        <p:nvSpPr>
          <p:cNvPr id="25" name="Номер слайда 4">
            <a:extLst>
              <a:ext uri="{FF2B5EF4-FFF2-40B4-BE49-F238E27FC236}">
                <a16:creationId xmlns:a16="http://schemas.microsoft.com/office/drawing/2014/main" id="{A914AB06-8162-433A-AC72-6B1D42B95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86528" y="188976"/>
            <a:ext cx="768095" cy="283263"/>
          </a:xfrm>
        </p:spPr>
        <p:txBody>
          <a:bodyPr vert="horz" lIns="68580" tIns="34290" rIns="68580" bIns="34290" rtlCol="0" anchor="t">
            <a:normAutofit fontScale="92500"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650" smtClean="0"/>
              <a:pPr>
                <a:lnSpc>
                  <a:spcPct val="80000"/>
                </a:lnSpc>
              </a:pPr>
              <a:t>4</a:t>
            </a:fld>
            <a:r>
              <a:rPr lang="en-US" sz="1650" dirty="0"/>
              <a:t> </a:t>
            </a:r>
            <a:r>
              <a:rPr lang="ru-RU" sz="1650" dirty="0"/>
              <a:t>из 14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647157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7F47D7-D8E5-4972-93C7-7F7D562F2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40" y="647385"/>
            <a:ext cx="3318940" cy="590195"/>
          </a:xfrm>
        </p:spPr>
        <p:txBody>
          <a:bodyPr>
            <a:normAutofit/>
          </a:bodyPr>
          <a:lstStyle/>
          <a:p>
            <a:r>
              <a:rPr lang="ru-RU" dirty="0"/>
              <a:t>Реиграбельность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A965D4-FBB2-4FBB-A0E1-13817D26D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4302" y="1089284"/>
            <a:ext cx="3270738" cy="115891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ru-RU" sz="1200" dirty="0"/>
              <a:t>Большинство уровней имеют несколько вариантов прохождения и различные секреты.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02EFA55-2AB7-42B0-9C63-F833CAD52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86528" y="188976"/>
            <a:ext cx="768095" cy="283263"/>
          </a:xfrm>
        </p:spPr>
        <p:txBody>
          <a:bodyPr vert="horz" lIns="68580" tIns="34290" rIns="68580" bIns="34290" rtlCol="0" anchor="t">
            <a:normAutofit fontScale="92500"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650" smtClean="0"/>
              <a:pPr>
                <a:lnSpc>
                  <a:spcPct val="80000"/>
                </a:lnSpc>
              </a:pPr>
              <a:t>5</a:t>
            </a:fld>
            <a:r>
              <a:rPr lang="en-US" sz="1650" dirty="0"/>
              <a:t> </a:t>
            </a:r>
            <a:r>
              <a:rPr lang="ru-RU" sz="1650" dirty="0"/>
              <a:t>из 14</a:t>
            </a:r>
            <a:endParaRPr lang="en-US" sz="165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271DAE8-7265-41B9-B84B-AA1DD5B5A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084" y="1854625"/>
            <a:ext cx="4451956" cy="2504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898FDA7-BED7-4382-AF05-ABAE3087D727}"/>
              </a:ext>
            </a:extLst>
          </p:cNvPr>
          <p:cNvSpPr/>
          <p:nvPr/>
        </p:nvSpPr>
        <p:spPr>
          <a:xfrm>
            <a:off x="2229729" y="2332851"/>
            <a:ext cx="752622" cy="6471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3CDF08E0-D769-471E-AD5B-68CA079528AC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90843" y="2656408"/>
            <a:ext cx="163888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3EF9A43-B477-4D86-87C1-6970DBBB908E}"/>
              </a:ext>
            </a:extLst>
          </p:cNvPr>
          <p:cNvSpPr txBox="1"/>
          <p:nvPr/>
        </p:nvSpPr>
        <p:spPr>
          <a:xfrm>
            <a:off x="353489" y="2089028"/>
            <a:ext cx="94448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/>
              <a:t>Пример </a:t>
            </a:r>
            <a:br>
              <a:rPr lang="ru-RU" sz="1100" dirty="0"/>
            </a:br>
            <a:r>
              <a:rPr lang="ru-RU" sz="1100" dirty="0"/>
              <a:t>секретной</a:t>
            </a:r>
            <a:br>
              <a:rPr lang="ru-RU" sz="1100" dirty="0"/>
            </a:br>
            <a:r>
              <a:rPr lang="ru-RU" sz="1100" dirty="0"/>
              <a:t> комнаты</a:t>
            </a:r>
          </a:p>
        </p:txBody>
      </p:sp>
    </p:spTree>
    <p:extLst>
      <p:ext uri="{BB962C8B-B14F-4D97-AF65-F5344CB8AC3E}">
        <p14:creationId xmlns:p14="http://schemas.microsoft.com/office/powerpoint/2010/main" val="3801875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D39FD68-1871-4BC2-9C1E-586E07767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06926" y="231494"/>
            <a:ext cx="768095" cy="283263"/>
          </a:xfrm>
        </p:spPr>
        <p:txBody>
          <a:bodyPr vert="horz" lIns="68580" tIns="34290" rIns="68580" bIns="34290" rtlCol="0" anchor="t">
            <a:normAutofit fontScale="92500"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650" smtClean="0"/>
              <a:pPr>
                <a:lnSpc>
                  <a:spcPct val="80000"/>
                </a:lnSpc>
              </a:pPr>
              <a:t>6</a:t>
            </a:fld>
            <a:r>
              <a:rPr lang="en-US" sz="1650" dirty="0"/>
              <a:t> </a:t>
            </a:r>
            <a:r>
              <a:rPr lang="ru-RU" sz="1650" dirty="0"/>
              <a:t>из 14</a:t>
            </a:r>
            <a:endParaRPr lang="en-US" sz="1650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BD0465E-3B2F-49E1-B910-B73F075AD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54747" y="231494"/>
            <a:ext cx="4928507" cy="786926"/>
          </a:xfrm>
        </p:spPr>
        <p:txBody>
          <a:bodyPr vert="horz" lIns="91440" tIns="45720" rIns="91440" bIns="0" rtlCol="0" anchor="b">
            <a:normAutofit/>
          </a:bodyPr>
          <a:lstStyle/>
          <a:p>
            <a:pPr algn="r" defTabSz="685800">
              <a:lnSpc>
                <a:spcPct val="80000"/>
              </a:lnSpc>
            </a:pPr>
            <a:r>
              <a:rPr lang="en-US" sz="3100" dirty="0"/>
              <a:t>Игровой процесс</a:t>
            </a:r>
          </a:p>
        </p:txBody>
      </p:sp>
      <p:pic>
        <p:nvPicPr>
          <p:cNvPr id="7" name="Picture 6" descr="https://pp.userapi.com/c637128/v637128994/6cd7b/LmiE7gknSdI.jpg">
            <a:extLst>
              <a:ext uri="{FF2B5EF4-FFF2-40B4-BE49-F238E27FC236}">
                <a16:creationId xmlns:a16="http://schemas.microsoft.com/office/drawing/2014/main" id="{B827C0D3-020C-4E50-9496-A8604103E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640" y="2124646"/>
            <a:ext cx="4387874" cy="2466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A2F43B3F-4F09-4778-9D51-F8FEB4534536}"/>
              </a:ext>
            </a:extLst>
          </p:cNvPr>
          <p:cNvSpPr/>
          <p:nvPr/>
        </p:nvSpPr>
        <p:spPr>
          <a:xfrm>
            <a:off x="2327734" y="3248405"/>
            <a:ext cx="219456" cy="219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75F73F3-8344-45AB-A302-9AE7A832F182}"/>
              </a:ext>
            </a:extLst>
          </p:cNvPr>
          <p:cNvSpPr/>
          <p:nvPr/>
        </p:nvSpPr>
        <p:spPr>
          <a:xfrm>
            <a:off x="1310640" y="1681638"/>
            <a:ext cx="1844040" cy="27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/>
              <a:t>Ячейки доступные для хода игрока</a:t>
            </a: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E282808E-D5E6-49E2-BEB3-70F3A76BA501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2232660" y="1955958"/>
            <a:ext cx="204802" cy="12924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>
            <a:extLst>
              <a:ext uri="{FF2B5EF4-FFF2-40B4-BE49-F238E27FC236}">
                <a16:creationId xmlns:a16="http://schemas.microsoft.com/office/drawing/2014/main" id="{22F526E2-018A-4CA3-84ED-E4FA388C3C63}"/>
              </a:ext>
            </a:extLst>
          </p:cNvPr>
          <p:cNvSpPr/>
          <p:nvPr/>
        </p:nvSpPr>
        <p:spPr>
          <a:xfrm>
            <a:off x="4950889" y="2124646"/>
            <a:ext cx="480603" cy="4806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0D409FC-A1DD-481E-B943-B3784AA5C045}"/>
              </a:ext>
            </a:extLst>
          </p:cNvPr>
          <p:cNvSpPr/>
          <p:nvPr/>
        </p:nvSpPr>
        <p:spPr>
          <a:xfrm>
            <a:off x="3930981" y="1681638"/>
            <a:ext cx="1844040" cy="27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/>
              <a:t>Индикатор оставшихся ходов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CCCD7D5F-28D3-4417-AF6B-5F2D3609E895}"/>
              </a:ext>
            </a:extLst>
          </p:cNvPr>
          <p:cNvCxnSpPr>
            <a:cxnSpLocks/>
            <a:stCxn id="16" idx="2"/>
            <a:endCxn id="15" idx="0"/>
          </p:cNvCxnSpPr>
          <p:nvPr/>
        </p:nvCxnSpPr>
        <p:spPr>
          <a:xfrm>
            <a:off x="4853001" y="1955958"/>
            <a:ext cx="338190" cy="1686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Овал 26">
            <a:extLst>
              <a:ext uri="{FF2B5EF4-FFF2-40B4-BE49-F238E27FC236}">
                <a16:creationId xmlns:a16="http://schemas.microsoft.com/office/drawing/2014/main" id="{9AA643D4-38AD-49A1-9668-6CCF453DFF07}"/>
              </a:ext>
            </a:extLst>
          </p:cNvPr>
          <p:cNvSpPr/>
          <p:nvPr/>
        </p:nvSpPr>
        <p:spPr>
          <a:xfrm>
            <a:off x="2122932" y="3248405"/>
            <a:ext cx="219456" cy="219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2CDBB694-C925-4A30-BAD7-42B7C5345D3C}"/>
              </a:ext>
            </a:extLst>
          </p:cNvPr>
          <p:cNvSpPr/>
          <p:nvPr/>
        </p:nvSpPr>
        <p:spPr>
          <a:xfrm>
            <a:off x="-72390" y="2169317"/>
            <a:ext cx="1383030" cy="27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/>
              <a:t>Игрок</a:t>
            </a:r>
          </a:p>
        </p:txBody>
      </p: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6AEA80C4-1A33-40EB-8CC7-20C6B57022E0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619125" y="2443637"/>
            <a:ext cx="1613535" cy="8047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Овал 32">
            <a:extLst>
              <a:ext uri="{FF2B5EF4-FFF2-40B4-BE49-F238E27FC236}">
                <a16:creationId xmlns:a16="http://schemas.microsoft.com/office/drawing/2014/main" id="{4329738E-C201-47C7-811B-B895C59AA94C}"/>
              </a:ext>
            </a:extLst>
          </p:cNvPr>
          <p:cNvSpPr/>
          <p:nvPr/>
        </p:nvSpPr>
        <p:spPr>
          <a:xfrm>
            <a:off x="3584447" y="3248405"/>
            <a:ext cx="219456" cy="219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86D3797A-6E7F-47EB-BA1F-B9025F6317DB}"/>
              </a:ext>
            </a:extLst>
          </p:cNvPr>
          <p:cNvSpPr/>
          <p:nvPr/>
        </p:nvSpPr>
        <p:spPr>
          <a:xfrm>
            <a:off x="5698514" y="2169317"/>
            <a:ext cx="1261086" cy="27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/>
              <a:t>Противник</a:t>
            </a:r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9A4C33E5-C476-4AAB-B094-8A8CAAE05909}"/>
              </a:ext>
            </a:extLst>
          </p:cNvPr>
          <p:cNvCxnSpPr>
            <a:cxnSpLocks/>
            <a:stCxn id="34" idx="2"/>
            <a:endCxn id="33" idx="0"/>
          </p:cNvCxnSpPr>
          <p:nvPr/>
        </p:nvCxnSpPr>
        <p:spPr>
          <a:xfrm flipH="1">
            <a:off x="3694175" y="2443637"/>
            <a:ext cx="2634882" cy="8047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270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BDBD8E-9440-4560-815D-76B35D6CC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73000" y="287639"/>
            <a:ext cx="4928507" cy="786926"/>
          </a:xfrm>
        </p:spPr>
        <p:txBody>
          <a:bodyPr vert="horz" lIns="91440" tIns="45720" rIns="91440" bIns="0" rtlCol="0" anchor="b">
            <a:normAutofit/>
          </a:bodyPr>
          <a:lstStyle/>
          <a:p>
            <a:pPr algn="r" defTabSz="685800">
              <a:lnSpc>
                <a:spcPct val="80000"/>
              </a:lnSpc>
            </a:pPr>
            <a:r>
              <a:rPr lang="en-US" sz="3100" dirty="0"/>
              <a:t>Игровой процесс</a:t>
            </a:r>
          </a:p>
        </p:txBody>
      </p:sp>
      <p:pic>
        <p:nvPicPr>
          <p:cNvPr id="1030" name="Picture 6" descr="https://pp.userapi.com/c637128/v637128994/6cd7b/LmiE7gknSdI.jpg">
            <a:extLst>
              <a:ext uri="{FF2B5EF4-FFF2-40B4-BE49-F238E27FC236}">
                <a16:creationId xmlns:a16="http://schemas.microsoft.com/office/drawing/2014/main" id="{6138E986-4166-4B4B-859D-C81F9AF063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640" y="2124646"/>
            <a:ext cx="4387874" cy="2466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Номер слайда 4">
            <a:extLst>
              <a:ext uri="{FF2B5EF4-FFF2-40B4-BE49-F238E27FC236}">
                <a16:creationId xmlns:a16="http://schemas.microsoft.com/office/drawing/2014/main" id="{557DF17C-CB7E-4710-9214-7829D7910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86528" y="188976"/>
            <a:ext cx="768095" cy="283263"/>
          </a:xfrm>
        </p:spPr>
        <p:txBody>
          <a:bodyPr vert="horz" lIns="68580" tIns="34290" rIns="68580" bIns="34290" rtlCol="0" anchor="t">
            <a:normAutofit fontScale="92500"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650" smtClean="0"/>
              <a:pPr>
                <a:lnSpc>
                  <a:spcPct val="80000"/>
                </a:lnSpc>
              </a:pPr>
              <a:t>7</a:t>
            </a:fld>
            <a:r>
              <a:rPr lang="en-US" sz="1650" dirty="0"/>
              <a:t> </a:t>
            </a:r>
            <a:r>
              <a:rPr lang="ru-RU" sz="1650" dirty="0"/>
              <a:t>из 14</a:t>
            </a:r>
            <a:endParaRPr lang="en-US" sz="1650" dirty="0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CF53170A-0ED2-4709-8F5E-0E3F20C2F280}"/>
              </a:ext>
            </a:extLst>
          </p:cNvPr>
          <p:cNvSpPr/>
          <p:nvPr/>
        </p:nvSpPr>
        <p:spPr>
          <a:xfrm>
            <a:off x="2609088" y="2462022"/>
            <a:ext cx="219456" cy="219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81FC4049-EF4C-4A76-BFEE-98B1D14520AA}"/>
              </a:ext>
            </a:extLst>
          </p:cNvPr>
          <p:cNvSpPr/>
          <p:nvPr/>
        </p:nvSpPr>
        <p:spPr>
          <a:xfrm>
            <a:off x="3230118" y="2324862"/>
            <a:ext cx="219456" cy="219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BE1A65A5-FD02-4308-BFCA-F89B1F4A6E47}"/>
              </a:ext>
            </a:extLst>
          </p:cNvPr>
          <p:cNvSpPr/>
          <p:nvPr/>
        </p:nvSpPr>
        <p:spPr>
          <a:xfrm>
            <a:off x="3319272" y="2785872"/>
            <a:ext cx="219456" cy="219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95A52EF1-EE52-4B24-9D13-531CA77DC074}"/>
              </a:ext>
            </a:extLst>
          </p:cNvPr>
          <p:cNvSpPr/>
          <p:nvPr/>
        </p:nvSpPr>
        <p:spPr>
          <a:xfrm>
            <a:off x="4236051" y="2785872"/>
            <a:ext cx="219456" cy="219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61BCE95A-AC32-46D7-BB38-4B72F8C264FC}"/>
              </a:ext>
            </a:extLst>
          </p:cNvPr>
          <p:cNvSpPr/>
          <p:nvPr/>
        </p:nvSpPr>
        <p:spPr>
          <a:xfrm>
            <a:off x="2954147" y="3405885"/>
            <a:ext cx="219456" cy="219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82808C2-7804-4A88-8B55-C0721501F254}"/>
              </a:ext>
            </a:extLst>
          </p:cNvPr>
          <p:cNvSpPr/>
          <p:nvPr/>
        </p:nvSpPr>
        <p:spPr>
          <a:xfrm>
            <a:off x="1310640" y="1681638"/>
            <a:ext cx="1844040" cy="27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/>
              <a:t>Ключ для открытия двери</a:t>
            </a: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97DD6ED-126A-496B-AE25-6BD0A292D131}"/>
              </a:ext>
            </a:extLst>
          </p:cNvPr>
          <p:cNvSpPr/>
          <p:nvPr/>
        </p:nvSpPr>
        <p:spPr>
          <a:xfrm>
            <a:off x="3857522" y="1676716"/>
            <a:ext cx="1844040" cy="27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/>
              <a:t>Выход с уровня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EA9ADCBE-6449-4FFF-B32E-B429A56B0835}"/>
              </a:ext>
            </a:extLst>
          </p:cNvPr>
          <p:cNvSpPr/>
          <p:nvPr/>
        </p:nvSpPr>
        <p:spPr>
          <a:xfrm>
            <a:off x="5698515" y="2125120"/>
            <a:ext cx="1347446" cy="5563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/>
              <a:t>Ячейка стены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DE0FCE0A-34EC-4160-9CDE-5F3C792E3E4B}"/>
              </a:ext>
            </a:extLst>
          </p:cNvPr>
          <p:cNvSpPr/>
          <p:nvPr/>
        </p:nvSpPr>
        <p:spPr>
          <a:xfrm>
            <a:off x="5698514" y="4035263"/>
            <a:ext cx="1347446" cy="5563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/>
              <a:t>Ячейка пола</a:t>
            </a: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EA61C3E4-0F93-4AD9-9C40-CBE867865DE6}"/>
              </a:ext>
            </a:extLst>
          </p:cNvPr>
          <p:cNvSpPr/>
          <p:nvPr/>
        </p:nvSpPr>
        <p:spPr>
          <a:xfrm>
            <a:off x="-36806" y="2125120"/>
            <a:ext cx="1347445" cy="5563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/>
              <a:t>Дверь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7AD1A10-085C-486E-BFD6-8A7EA9628B30}"/>
              </a:ext>
            </a:extLst>
          </p:cNvPr>
          <p:cNvSpPr/>
          <p:nvPr/>
        </p:nvSpPr>
        <p:spPr>
          <a:xfrm>
            <a:off x="360148" y="2324862"/>
            <a:ext cx="548918" cy="1744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82DF69C-5345-401D-837F-68524EEE8F10}"/>
              </a:ext>
            </a:extLst>
          </p:cNvPr>
          <p:cNvCxnSpPr>
            <a:cxnSpLocks/>
            <a:stCxn id="15" idx="2"/>
            <a:endCxn id="26" idx="2"/>
          </p:cNvCxnSpPr>
          <p:nvPr/>
        </p:nvCxnSpPr>
        <p:spPr>
          <a:xfrm>
            <a:off x="634607" y="2499360"/>
            <a:ext cx="2684665" cy="3962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EAEEBB7F-7A63-4E94-ACF0-00B06EAE9D2F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2232660" y="1955958"/>
            <a:ext cx="486156" cy="5060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F079BA71-CBBF-4093-BA08-E9D01E749D4C}"/>
              </a:ext>
            </a:extLst>
          </p:cNvPr>
          <p:cNvCxnSpPr>
            <a:cxnSpLocks/>
            <a:stCxn id="30" idx="2"/>
            <a:endCxn id="25" idx="7"/>
          </p:cNvCxnSpPr>
          <p:nvPr/>
        </p:nvCxnSpPr>
        <p:spPr>
          <a:xfrm flipH="1">
            <a:off x="3417435" y="1951036"/>
            <a:ext cx="1362107" cy="4059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F7E0D638-03FE-4005-82CD-1569534301BC}"/>
              </a:ext>
            </a:extLst>
          </p:cNvPr>
          <p:cNvCxnSpPr>
            <a:cxnSpLocks/>
            <a:stCxn id="38" idx="2"/>
            <a:endCxn id="27" idx="7"/>
          </p:cNvCxnSpPr>
          <p:nvPr/>
        </p:nvCxnSpPr>
        <p:spPr>
          <a:xfrm flipH="1">
            <a:off x="4423368" y="2525689"/>
            <a:ext cx="1949492" cy="2923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7E9C7DA0-AB85-40FA-981E-C89E3B04725C}"/>
              </a:ext>
            </a:extLst>
          </p:cNvPr>
          <p:cNvSpPr/>
          <p:nvPr/>
        </p:nvSpPr>
        <p:spPr>
          <a:xfrm>
            <a:off x="5887720" y="2324862"/>
            <a:ext cx="970280" cy="20082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B2CB6725-15DE-4D78-847C-A47B7B322353}"/>
              </a:ext>
            </a:extLst>
          </p:cNvPr>
          <p:cNvCxnSpPr>
            <a:cxnSpLocks/>
            <a:stCxn id="45" idx="0"/>
            <a:endCxn id="28" idx="6"/>
          </p:cNvCxnSpPr>
          <p:nvPr/>
        </p:nvCxnSpPr>
        <p:spPr>
          <a:xfrm flipH="1" flipV="1">
            <a:off x="3173603" y="3515613"/>
            <a:ext cx="3176397" cy="7414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570B353D-AB19-47D3-983B-671E07C88DB3}"/>
              </a:ext>
            </a:extLst>
          </p:cNvPr>
          <p:cNvSpPr/>
          <p:nvPr/>
        </p:nvSpPr>
        <p:spPr>
          <a:xfrm>
            <a:off x="5887720" y="4257040"/>
            <a:ext cx="924560" cy="1430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0347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D8F399-37F6-4E12-A4D6-BA57D06A0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08" y="631201"/>
            <a:ext cx="4928507" cy="786926"/>
          </a:xfrm>
        </p:spPr>
        <p:txBody>
          <a:bodyPr/>
          <a:lstStyle/>
          <a:p>
            <a:r>
              <a:rPr lang="ru-RU" dirty="0"/>
              <a:t>Техническая часть</a:t>
            </a:r>
            <a:br>
              <a:rPr lang="ru-RU" dirty="0"/>
            </a:br>
            <a:r>
              <a:rPr lang="ru-RU" dirty="0"/>
              <a:t>Структура кода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F663406-83CA-4E6A-8B8D-4B98FCBE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86528" y="188976"/>
            <a:ext cx="768095" cy="283263"/>
          </a:xfrm>
        </p:spPr>
        <p:txBody>
          <a:bodyPr vert="horz" lIns="68580" tIns="34290" rIns="68580" bIns="34290" rtlCol="0" anchor="t">
            <a:normAutofit fontScale="92500"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650" smtClean="0"/>
              <a:pPr>
                <a:lnSpc>
                  <a:spcPct val="80000"/>
                </a:lnSpc>
              </a:pPr>
              <a:t>8</a:t>
            </a:fld>
            <a:r>
              <a:rPr lang="en-US" sz="1650" dirty="0"/>
              <a:t> </a:t>
            </a:r>
            <a:r>
              <a:rPr lang="ru-RU" sz="1650" dirty="0"/>
              <a:t>из 14</a:t>
            </a:r>
            <a:endParaRPr lang="en-US" sz="165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46F014B-59FC-4E30-A842-F81A4642A6A9}"/>
              </a:ext>
            </a:extLst>
          </p:cNvPr>
          <p:cNvSpPr/>
          <p:nvPr/>
        </p:nvSpPr>
        <p:spPr>
          <a:xfrm>
            <a:off x="5197854" y="1609970"/>
            <a:ext cx="1568705" cy="21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Game</a:t>
            </a:r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BA2E980-6205-426A-B984-7D65B1FD6C36}"/>
              </a:ext>
            </a:extLst>
          </p:cNvPr>
          <p:cNvSpPr/>
          <p:nvPr/>
        </p:nvSpPr>
        <p:spPr>
          <a:xfrm>
            <a:off x="3364115" y="2114502"/>
            <a:ext cx="1568705" cy="21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Logic</a:t>
            </a:r>
            <a:endParaRPr lang="ru-RU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1742E8D-FD2E-426C-A397-2AF3F074B082}"/>
              </a:ext>
            </a:extLst>
          </p:cNvPr>
          <p:cNvSpPr/>
          <p:nvPr/>
        </p:nvSpPr>
        <p:spPr>
          <a:xfrm>
            <a:off x="5197854" y="2699254"/>
            <a:ext cx="1568705" cy="21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  <a:endParaRPr lang="ru-RU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D0E69BC-3F9C-47A4-8634-8EB552305355}"/>
              </a:ext>
            </a:extLst>
          </p:cNvPr>
          <p:cNvSpPr/>
          <p:nvPr/>
        </p:nvSpPr>
        <p:spPr>
          <a:xfrm>
            <a:off x="1743736" y="2707406"/>
            <a:ext cx="1568705" cy="21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GameManager</a:t>
            </a:r>
            <a:endParaRPr lang="ru-RU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667B455-6368-48EC-8021-F38332D15F76}"/>
              </a:ext>
            </a:extLst>
          </p:cNvPr>
          <p:cNvSpPr/>
          <p:nvPr/>
        </p:nvSpPr>
        <p:spPr>
          <a:xfrm>
            <a:off x="5219028" y="3297548"/>
            <a:ext cx="1568705" cy="21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Render</a:t>
            </a:r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0489211-A658-425F-8D82-99FB103B976D}"/>
              </a:ext>
            </a:extLst>
          </p:cNvPr>
          <p:cNvSpPr/>
          <p:nvPr/>
        </p:nvSpPr>
        <p:spPr>
          <a:xfrm>
            <a:off x="1743736" y="4102298"/>
            <a:ext cx="1568705" cy="21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EventSystem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5CE4B59-2FCD-4525-97F7-E4E99361C764}"/>
              </a:ext>
            </a:extLst>
          </p:cNvPr>
          <p:cNvSpPr/>
          <p:nvPr/>
        </p:nvSpPr>
        <p:spPr>
          <a:xfrm>
            <a:off x="175031" y="3297548"/>
            <a:ext cx="1568705" cy="21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A7A0385-6351-4EA7-9F47-5337F74E728A}"/>
              </a:ext>
            </a:extLst>
          </p:cNvPr>
          <p:cNvSpPr/>
          <p:nvPr/>
        </p:nvSpPr>
        <p:spPr>
          <a:xfrm>
            <a:off x="3374701" y="3292158"/>
            <a:ext cx="1547531" cy="21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Sound</a:t>
            </a:r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8D274A6-D06D-44C8-A9C7-EB55704E213F}"/>
              </a:ext>
            </a:extLst>
          </p:cNvPr>
          <p:cNvSpPr/>
          <p:nvPr/>
        </p:nvSpPr>
        <p:spPr>
          <a:xfrm>
            <a:off x="175031" y="2114502"/>
            <a:ext cx="1568705" cy="21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TriggerSystem</a:t>
            </a:r>
            <a:endParaRPr lang="ru-RU" dirty="0"/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EACDC733-E67A-4EC6-973D-CDB995744CEF}"/>
              </a:ext>
            </a:extLst>
          </p:cNvPr>
          <p:cNvCxnSpPr>
            <a:cxnSpLocks/>
          </p:cNvCxnSpPr>
          <p:nvPr/>
        </p:nvCxnSpPr>
        <p:spPr>
          <a:xfrm flipH="1" flipV="1">
            <a:off x="6553200" y="1824578"/>
            <a:ext cx="1" cy="874676"/>
          </a:xfrm>
          <a:prstGeom prst="straightConnector1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5A9BD986-5C46-4C16-9071-4981C3E8C52E}"/>
              </a:ext>
            </a:extLst>
          </p:cNvPr>
          <p:cNvCxnSpPr>
            <a:cxnSpLocks/>
            <a:stCxn id="13" idx="0"/>
            <a:endCxn id="12" idx="1"/>
          </p:cNvCxnSpPr>
          <p:nvPr/>
        </p:nvCxnSpPr>
        <p:spPr>
          <a:xfrm flipV="1">
            <a:off x="4148468" y="1717274"/>
            <a:ext cx="1049386" cy="397228"/>
          </a:xfrm>
          <a:prstGeom prst="straightConnector1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0A4923F0-4E2C-44A7-9F1B-087E5A2C3375}"/>
              </a:ext>
            </a:extLst>
          </p:cNvPr>
          <p:cNvCxnSpPr>
            <a:cxnSpLocks/>
            <a:stCxn id="14" idx="1"/>
            <a:endCxn id="13" idx="2"/>
          </p:cNvCxnSpPr>
          <p:nvPr/>
        </p:nvCxnSpPr>
        <p:spPr>
          <a:xfrm flipH="1" flipV="1">
            <a:off x="4148468" y="2329110"/>
            <a:ext cx="1049386" cy="477448"/>
          </a:xfrm>
          <a:prstGeom prst="straightConnector1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D0C2BE6C-78B9-4984-B647-A96F0EBEA90C}"/>
              </a:ext>
            </a:extLst>
          </p:cNvPr>
          <p:cNvCxnSpPr>
            <a:cxnSpLocks/>
            <a:stCxn id="13" idx="1"/>
            <a:endCxn id="15" idx="0"/>
          </p:cNvCxnSpPr>
          <p:nvPr/>
        </p:nvCxnSpPr>
        <p:spPr>
          <a:xfrm flipH="1">
            <a:off x="2528089" y="2221806"/>
            <a:ext cx="836026" cy="485600"/>
          </a:xfrm>
          <a:prstGeom prst="straightConnector1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F0C5B555-6DE2-4148-9C63-A564020958AB}"/>
              </a:ext>
            </a:extLst>
          </p:cNvPr>
          <p:cNvCxnSpPr>
            <a:cxnSpLocks/>
            <a:stCxn id="15" idx="0"/>
            <a:endCxn id="20" idx="2"/>
          </p:cNvCxnSpPr>
          <p:nvPr/>
        </p:nvCxnSpPr>
        <p:spPr>
          <a:xfrm flipH="1" flipV="1">
            <a:off x="959384" y="2329110"/>
            <a:ext cx="1568705" cy="378296"/>
          </a:xfrm>
          <a:prstGeom prst="straightConnector1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DA976AF4-2C51-4A85-BA4B-ACB6AAAD19F7}"/>
              </a:ext>
            </a:extLst>
          </p:cNvPr>
          <p:cNvCxnSpPr>
            <a:cxnSpLocks/>
            <a:stCxn id="15" idx="3"/>
            <a:endCxn id="16" idx="0"/>
          </p:cNvCxnSpPr>
          <p:nvPr/>
        </p:nvCxnSpPr>
        <p:spPr>
          <a:xfrm>
            <a:off x="3312441" y="2814710"/>
            <a:ext cx="2690940" cy="482838"/>
          </a:xfrm>
          <a:prstGeom prst="straightConnector1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DBF854B3-EE59-4E96-BBE4-4F8F967FE866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 flipH="1">
            <a:off x="959384" y="2922014"/>
            <a:ext cx="1568705" cy="375534"/>
          </a:xfrm>
          <a:prstGeom prst="straightConnector1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5850F616-2224-4E7D-B7C4-B26938AC212F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>
            <a:off x="2528089" y="2922014"/>
            <a:ext cx="1620378" cy="370144"/>
          </a:xfrm>
          <a:prstGeom prst="straightConnector1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4754092C-09B4-4FCE-806E-B58E0D7F5ACF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>
            <a:off x="2528089" y="2922014"/>
            <a:ext cx="0" cy="1180284"/>
          </a:xfrm>
          <a:prstGeom prst="straightConnector1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7A4DA914-A95A-479F-B695-415426558EE0}"/>
              </a:ext>
            </a:extLst>
          </p:cNvPr>
          <p:cNvCxnSpPr>
            <a:cxnSpLocks/>
            <a:stCxn id="19" idx="2"/>
            <a:endCxn id="17" idx="0"/>
          </p:cNvCxnSpPr>
          <p:nvPr/>
        </p:nvCxnSpPr>
        <p:spPr>
          <a:xfrm flipH="1">
            <a:off x="2528089" y="3506766"/>
            <a:ext cx="1620378" cy="595532"/>
          </a:xfrm>
          <a:prstGeom prst="straightConnector1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18C575B9-F23E-4838-98B9-F6317364B305}"/>
              </a:ext>
            </a:extLst>
          </p:cNvPr>
          <p:cNvCxnSpPr>
            <a:cxnSpLocks/>
            <a:stCxn id="18" idx="2"/>
            <a:endCxn id="17" idx="0"/>
          </p:cNvCxnSpPr>
          <p:nvPr/>
        </p:nvCxnSpPr>
        <p:spPr>
          <a:xfrm>
            <a:off x="959384" y="3512156"/>
            <a:ext cx="1568705" cy="590142"/>
          </a:xfrm>
          <a:prstGeom prst="straightConnector1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921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B96887-421C-45CD-A406-8774E8407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Интересные технические решения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9AE2EA-24FF-4345-A60A-B0178CC5F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515" y="1625539"/>
            <a:ext cx="3718452" cy="2466476"/>
          </a:xfrm>
        </p:spPr>
        <p:txBody>
          <a:bodyPr/>
          <a:lstStyle/>
          <a:p>
            <a:r>
              <a:rPr lang="ru-RU" dirty="0"/>
              <a:t>Пути патрулирования для противников</a:t>
            </a:r>
          </a:p>
          <a:p>
            <a:r>
              <a:rPr lang="ru-RU" dirty="0"/>
              <a:t>Использование нескольких слоёв </a:t>
            </a:r>
            <a:r>
              <a:rPr lang="en-US" dirty="0"/>
              <a:t>canvas</a:t>
            </a:r>
            <a:r>
              <a:rPr lang="ru-RU" dirty="0"/>
              <a:t> с разной частотой отрисовки для оптимизации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98EACC9-C560-49AF-85ED-2EBA1BA30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86528" y="188976"/>
            <a:ext cx="768095" cy="283263"/>
          </a:xfrm>
        </p:spPr>
        <p:txBody>
          <a:bodyPr vert="horz" lIns="68580" tIns="34290" rIns="68580" bIns="34290" rtlCol="0" anchor="t">
            <a:normAutofit fontScale="92500"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650" smtClean="0"/>
              <a:pPr>
                <a:lnSpc>
                  <a:spcPct val="80000"/>
                </a:lnSpc>
              </a:pPr>
              <a:t>9</a:t>
            </a:fld>
            <a:r>
              <a:rPr lang="en-US" sz="1650" dirty="0"/>
              <a:t> </a:t>
            </a:r>
            <a:r>
              <a:rPr lang="ru-RU" sz="1650" dirty="0"/>
              <a:t>из 14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3426362892"/>
      </p:ext>
    </p:extLst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Галерея">
  <a:themeElements>
    <a:clrScheme name="Галерея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04B663"/>
      </a:accent4>
      <a:accent5>
        <a:srgbClr val="DF8822"/>
      </a:accent5>
      <a:accent6>
        <a:srgbClr val="BC410A"/>
      </a:accent6>
      <a:hlink>
        <a:srgbClr val="5977C4"/>
      </a:hlink>
      <a:folHlink>
        <a:srgbClr val="01A9BF"/>
      </a:folHlink>
    </a:clrScheme>
    <a:fontScheme name="Галерея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алерея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576</TotalTime>
  <Words>254</Words>
  <Application>Microsoft Office PowerPoint</Application>
  <PresentationFormat>Произвольный</PresentationFormat>
  <Paragraphs>106</Paragraphs>
  <Slides>14</Slides>
  <Notes>3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Century Gothic</vt:lpstr>
      <vt:lpstr>Wingdings</vt:lpstr>
      <vt:lpstr>Специальное оформление</vt:lpstr>
      <vt:lpstr>Галерея</vt:lpstr>
      <vt:lpstr>Проект летней практики. Игра HEXEN</vt:lpstr>
      <vt:lpstr>Основная идея игры</vt:lpstr>
      <vt:lpstr>Обзор аналогов</vt:lpstr>
      <vt:lpstr>Сравнение с конкурентами</vt:lpstr>
      <vt:lpstr>Реиграбельность</vt:lpstr>
      <vt:lpstr>Игровой процесс</vt:lpstr>
      <vt:lpstr>Игровой процесс</vt:lpstr>
      <vt:lpstr>Техническая часть Структура кода</vt:lpstr>
      <vt:lpstr>Интересные технические решения</vt:lpstr>
      <vt:lpstr>Преодолённые проблемы</vt:lpstr>
      <vt:lpstr>Контент-наполнение проекта Музыка</vt:lpstr>
      <vt:lpstr>Текстуры. Арты</vt:lpstr>
      <vt:lpstr>Распределение ролей</vt:lpstr>
      <vt:lpstr>Итоговая статистика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летней практики</dc:title>
  <dc:creator>ADMIN</dc:creator>
  <cp:lastModifiedBy>ADMIN</cp:lastModifiedBy>
  <cp:revision>57</cp:revision>
  <dcterms:created xsi:type="dcterms:W3CDTF">2017-07-14T08:09:08Z</dcterms:created>
  <dcterms:modified xsi:type="dcterms:W3CDTF">2017-07-15T02:38:00Z</dcterms:modified>
</cp:coreProperties>
</file>